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5" r:id="rId3"/>
    <p:sldId id="276" r:id="rId4"/>
    <p:sldId id="262" r:id="rId5"/>
    <p:sldId id="258" r:id="rId6"/>
    <p:sldId id="273" r:id="rId7"/>
    <p:sldId id="259" r:id="rId8"/>
    <p:sldId id="260" r:id="rId9"/>
    <p:sldId id="264" r:id="rId10"/>
    <p:sldId id="296" r:id="rId11"/>
    <p:sldId id="297" r:id="rId12"/>
    <p:sldId id="265" r:id="rId13"/>
    <p:sldId id="309" r:id="rId14"/>
    <p:sldId id="288" r:id="rId15"/>
    <p:sldId id="282" r:id="rId16"/>
    <p:sldId id="283" r:id="rId17"/>
    <p:sldId id="308"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423"/>
  </p:normalViewPr>
  <p:slideViewPr>
    <p:cSldViewPr snapToGrid="0">
      <p:cViewPr varScale="1">
        <p:scale>
          <a:sx n="90" d="100"/>
          <a:sy n="90" d="100"/>
        </p:scale>
        <p:origin x="2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4597-FF46-DE49-89DA-EDDFD160E698}"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EB618-1837-0E49-AE8E-901F6163961C}" type="slidenum">
              <a:rPr lang="en-US" smtClean="0"/>
              <a:t>‹#›</a:t>
            </a:fld>
            <a:endParaRPr lang="en-US"/>
          </a:p>
        </p:txBody>
      </p:sp>
    </p:spTree>
    <p:extLst>
      <p:ext uri="{BB962C8B-B14F-4D97-AF65-F5344CB8AC3E}">
        <p14:creationId xmlns:p14="http://schemas.microsoft.com/office/powerpoint/2010/main" val="66737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a:t>
            </a:fld>
            <a:endParaRPr lang="en-US"/>
          </a:p>
        </p:txBody>
      </p:sp>
    </p:spTree>
    <p:extLst>
      <p:ext uri="{BB962C8B-B14F-4D97-AF65-F5344CB8AC3E}">
        <p14:creationId xmlns:p14="http://schemas.microsoft.com/office/powerpoint/2010/main" val="36548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this is what the landscape looks like for the security guarantees categorized by the generic group upper/lower-bounds. </a:t>
            </a:r>
          </a:p>
          <a:p>
            <a:endParaRPr lang="en-US" dirty="0"/>
          </a:p>
          <a:p>
            <a:r>
              <a:rPr lang="en-US" dirty="0"/>
              <a:t>On the proof side, we have the non-tight proof and tight proof for BBS+ and the recent non-tight proof for BBS.</a:t>
            </a:r>
          </a:p>
          <a:p>
            <a:r>
              <a:rPr lang="en-US" dirty="0"/>
              <a:t>On the attack side, we have the naïve key-recovery attack which breaks </a:t>
            </a:r>
            <a:r>
              <a:rPr lang="en-US" dirty="0" err="1"/>
              <a:t>dlog</a:t>
            </a:r>
            <a:r>
              <a:rPr lang="en-US" dirty="0"/>
              <a:t>, and the more sophisticated attack by Jao-Yoshida which improves by \sqrt{q} factor.</a:t>
            </a:r>
            <a:br>
              <a:rPr lang="en-US" dirty="0"/>
            </a:br>
            <a:br>
              <a:rPr lang="en-US" dirty="0"/>
            </a:br>
            <a:r>
              <a:rPr lang="en-US" dirty="0"/>
              <a:t>As you can see, there are some key open questions/concerns over the concrete security of BBS.</a:t>
            </a:r>
          </a:p>
          <a:p>
            <a:pPr marL="228600" indent="-228600">
              <a:buAutoNum type="arabicPeriod"/>
            </a:pPr>
            <a:r>
              <a:rPr lang="en-US" dirty="0"/>
              <a:t>We wonder whether there is a better attack on BBS+ or derandomized BBS that matches the attack for .</a:t>
            </a:r>
          </a:p>
          <a:p>
            <a:pPr marL="228600" indent="-228600">
              <a:buAutoNum type="arabicPeriod"/>
            </a:pPr>
            <a:r>
              <a:rPr lang="en-US" dirty="0"/>
              <a:t>(This is more theoretically motivated, but) we wonder if we can also give a tight proof of BBS in the standard model? </a:t>
            </a:r>
          </a:p>
          <a:p>
            <a:pPr marL="0" indent="0">
              <a:buNone/>
            </a:pPr>
            <a:r>
              <a:rPr lang="en-US" dirty="0"/>
              <a:t>These are motivated by some concerns that BBS+ maybe more secure than BBS in some cases.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10</a:t>
            </a:fld>
            <a:endParaRPr lang="en-US"/>
          </a:p>
        </p:txBody>
      </p:sp>
    </p:spTree>
    <p:extLst>
      <p:ext uri="{BB962C8B-B14F-4D97-AF65-F5344CB8AC3E}">
        <p14:creationId xmlns:p14="http://schemas.microsoft.com/office/powerpoint/2010/main" val="26418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the answers to both of these are YES, with some caveat on the second. </a:t>
            </a:r>
          </a:p>
        </p:txBody>
      </p:sp>
      <p:sp>
        <p:nvSpPr>
          <p:cNvPr id="4" name="Slide Number Placeholder 3"/>
          <p:cNvSpPr>
            <a:spLocks noGrp="1"/>
          </p:cNvSpPr>
          <p:nvPr>
            <p:ph type="sldNum" sz="quarter" idx="5"/>
          </p:nvPr>
        </p:nvSpPr>
        <p:spPr/>
        <p:txBody>
          <a:bodyPr/>
          <a:lstStyle/>
          <a:p>
            <a:fld id="{7A359CB4-D303-4D48-8DE7-DA1798E62D4A}" type="slidenum">
              <a:rPr lang="en-US" smtClean="0"/>
              <a:t>11</a:t>
            </a:fld>
            <a:endParaRPr lang="en-US"/>
          </a:p>
        </p:txBody>
      </p:sp>
    </p:spTree>
    <p:extLst>
      <p:ext uri="{BB962C8B-B14F-4D97-AF65-F5344CB8AC3E}">
        <p14:creationId xmlns:p14="http://schemas.microsoft.com/office/powerpoint/2010/main" val="71141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into more details: Here is our first attack. We rely on a divisor d of p-1. </a:t>
            </a:r>
          </a:p>
          <a:p>
            <a:r>
              <a:rPr lang="en-US" dirty="0"/>
              <a:t>Also explain slight distinctions between BBS and BBS+ bounds (the query count).</a:t>
            </a:r>
          </a:p>
        </p:txBody>
      </p:sp>
      <p:sp>
        <p:nvSpPr>
          <p:cNvPr id="4" name="Slide Number Placeholder 3"/>
          <p:cNvSpPr>
            <a:spLocks noGrp="1"/>
          </p:cNvSpPr>
          <p:nvPr>
            <p:ph type="sldNum" sz="quarter" idx="5"/>
          </p:nvPr>
        </p:nvSpPr>
        <p:spPr/>
        <p:txBody>
          <a:bodyPr/>
          <a:lstStyle/>
          <a:p>
            <a:fld id="{7A359CB4-D303-4D48-8DE7-DA1798E62D4A}" type="slidenum">
              <a:rPr lang="en-US" smtClean="0"/>
              <a:t>12</a:t>
            </a:fld>
            <a:endParaRPr lang="en-US"/>
          </a:p>
        </p:txBody>
      </p:sp>
    </p:spTree>
    <p:extLst>
      <p:ext uri="{BB962C8B-B14F-4D97-AF65-F5344CB8AC3E}">
        <p14:creationId xmlns:p14="http://schemas.microsoft.com/office/powerpoint/2010/main" val="12137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50DF6-67FB-901E-A843-1660B5727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EC0F-C174-E4ED-431B-0B15BD340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A2729-2AB6-D50D-7A84-84A586382D69}"/>
              </a:ext>
            </a:extLst>
          </p:cNvPr>
          <p:cNvSpPr>
            <a:spLocks noGrp="1"/>
          </p:cNvSpPr>
          <p:nvPr>
            <p:ph type="body" idx="1"/>
          </p:nvPr>
        </p:nvSpPr>
        <p:spPr/>
        <p:txBody>
          <a:bodyPr/>
          <a:lstStyle/>
          <a:p>
            <a:r>
              <a:rPr lang="en-US" dirty="0"/>
              <a:t>Go step by step here.</a:t>
            </a:r>
          </a:p>
          <a:p>
            <a:endParaRPr lang="en-US" dirty="0"/>
          </a:p>
          <a:p>
            <a:r>
              <a:rPr lang="en-US" dirty="0"/>
              <a:t>Adversary makes identical queries on 0. </a:t>
            </a:r>
          </a:p>
          <a:p>
            <a:r>
              <a:rPr lang="en-US" dirty="0"/>
              <a:t>Signatures contains </a:t>
            </a:r>
            <a:r>
              <a:rPr lang="en-US" dirty="0" err="1"/>
              <a:t>e_i</a:t>
            </a:r>
            <a:r>
              <a:rPr lang="en-US" dirty="0"/>
              <a:t> which are random</a:t>
            </a:r>
          </a:p>
          <a:p>
            <a:endParaRPr lang="en-US" dirty="0"/>
          </a:p>
          <a:p>
            <a:r>
              <a:rPr lang="en-US" dirty="0"/>
              <a:t>The key idea of the attack is to linearly combine the </a:t>
            </a:r>
            <a:r>
              <a:rPr lang="en-US" dirty="0" err="1"/>
              <a:t>A_i’s</a:t>
            </a:r>
            <a:r>
              <a:rPr lang="en-US" dirty="0"/>
              <a:t> into a q-DL instance, i.e., the elements with power of x.</a:t>
            </a:r>
          </a:p>
          <a:p>
            <a:endParaRPr lang="en-US" dirty="0"/>
          </a:p>
          <a:p>
            <a:r>
              <a:rPr lang="en-US" dirty="0"/>
              <a:t>Finally, they apply Cheon’s attack which breaks q-DL using roughly sqrt{p/q} exponentiations. Note: attack works for specific values of q</a:t>
            </a:r>
          </a:p>
          <a:p>
            <a:endParaRPr lang="en-US" dirty="0"/>
          </a:p>
        </p:txBody>
      </p:sp>
      <p:sp>
        <p:nvSpPr>
          <p:cNvPr id="4" name="Slide Number Placeholder 3">
            <a:extLst>
              <a:ext uri="{FF2B5EF4-FFF2-40B4-BE49-F238E27FC236}">
                <a16:creationId xmlns:a16="http://schemas.microsoft.com/office/drawing/2014/main" id="{23F9A4A6-57C4-B98F-8A78-A31A915D830A}"/>
              </a:ext>
            </a:extLst>
          </p:cNvPr>
          <p:cNvSpPr>
            <a:spLocks noGrp="1"/>
          </p:cNvSpPr>
          <p:nvPr>
            <p:ph type="sldNum" sz="quarter" idx="5"/>
          </p:nvPr>
        </p:nvSpPr>
        <p:spPr/>
        <p:txBody>
          <a:bodyPr/>
          <a:lstStyle/>
          <a:p>
            <a:fld id="{7A359CB4-D303-4D48-8DE7-DA1798E62D4A}" type="slidenum">
              <a:rPr lang="en-US" smtClean="0"/>
              <a:t>13</a:t>
            </a:fld>
            <a:endParaRPr lang="en-US"/>
          </a:p>
        </p:txBody>
      </p:sp>
    </p:spTree>
    <p:extLst>
      <p:ext uri="{BB962C8B-B14F-4D97-AF65-F5344CB8AC3E}">
        <p14:creationId xmlns:p14="http://schemas.microsoft.com/office/powerpoint/2010/main" val="300974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how Step 1 works:</a:t>
            </a:r>
          </a:p>
          <a:p>
            <a:endParaRPr lang="en-US" dirty="0"/>
          </a:p>
          <a:p>
            <a:r>
              <a:rPr lang="en-US" dirty="0"/>
              <a:t>Say we linearly combine with arbitrary coefficients </a:t>
            </a:r>
            <a:r>
              <a:rPr lang="en-US" dirty="0" err="1"/>
              <a:t>alpha_i</a:t>
            </a:r>
            <a:r>
              <a:rPr lang="en-US" dirty="0"/>
              <a:t>. Now I expand each </a:t>
            </a:r>
            <a:r>
              <a:rPr lang="en-US" dirty="0" err="1"/>
              <a:t>A_i</a:t>
            </a:r>
            <a:r>
              <a:rPr lang="en-US" dirty="0"/>
              <a:t> out.</a:t>
            </a:r>
          </a:p>
          <a:p>
            <a:r>
              <a:rPr lang="en-US" dirty="0"/>
              <a:t>Then, the next step is to observe that we can rewrite this with a bunch of polynomials. </a:t>
            </a:r>
          </a:p>
          <a:p>
            <a:r>
              <a:rPr lang="en-US" dirty="0"/>
              <a:t>In particular, we define p(X) as the product of (X + </a:t>
            </a:r>
            <a:r>
              <a:rPr lang="en-US" dirty="0" err="1"/>
              <a:t>e_i</a:t>
            </a:r>
            <a:r>
              <a:rPr lang="en-US" dirty="0"/>
              <a:t>) and </a:t>
            </a:r>
            <a:r>
              <a:rPr lang="en-US" dirty="0" err="1"/>
              <a:t>p_i</a:t>
            </a:r>
            <a:r>
              <a:rPr lang="en-US" dirty="0"/>
              <a:t>(X) as product of all (</a:t>
            </a:r>
            <a:r>
              <a:rPr lang="en-US" dirty="0" err="1"/>
              <a:t>X+e</a:t>
            </a:r>
            <a:r>
              <a:rPr lang="en-US" dirty="0"/>
              <a:t>) except </a:t>
            </a:r>
            <a:r>
              <a:rPr lang="en-US" dirty="0" err="1"/>
              <a:t>e_i</a:t>
            </a:r>
            <a:r>
              <a:rPr lang="en-US" dirty="0"/>
              <a:t>. </a:t>
            </a:r>
          </a:p>
          <a:p>
            <a:endParaRPr lang="en-US" dirty="0"/>
          </a:p>
          <a:p>
            <a:r>
              <a:rPr lang="en-US" dirty="0"/>
              <a:t>The next step is to convert this right hand side to some power of x.</a:t>
            </a:r>
          </a:p>
        </p:txBody>
      </p:sp>
      <p:sp>
        <p:nvSpPr>
          <p:cNvPr id="4" name="Slide Number Placeholder 3"/>
          <p:cNvSpPr>
            <a:spLocks noGrp="1"/>
          </p:cNvSpPr>
          <p:nvPr>
            <p:ph type="sldNum" sz="quarter" idx="5"/>
          </p:nvPr>
        </p:nvSpPr>
        <p:spPr/>
        <p:txBody>
          <a:bodyPr/>
          <a:lstStyle/>
          <a:p>
            <a:fld id="{7A359CB4-D303-4D48-8DE7-DA1798E62D4A}" type="slidenum">
              <a:rPr lang="en-US" smtClean="0"/>
              <a:t>14</a:t>
            </a:fld>
            <a:endParaRPr lang="en-US"/>
          </a:p>
        </p:txBody>
      </p:sp>
    </p:spTree>
    <p:extLst>
      <p:ext uri="{BB962C8B-B14F-4D97-AF65-F5344CB8AC3E}">
        <p14:creationId xmlns:p14="http://schemas.microsoft.com/office/powerpoint/2010/main" val="3459006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try to apply the same strategy and let’s expand things further?</a:t>
            </a:r>
          </a:p>
          <a:p>
            <a:endParaRPr lang="en-US" dirty="0"/>
          </a:p>
          <a:p>
            <a:r>
              <a:rPr lang="en-US" dirty="0"/>
              <a:t>We first expand </a:t>
            </a:r>
            <a:r>
              <a:rPr lang="en-US" dirty="0" err="1"/>
              <a:t>A_i</a:t>
            </a:r>
            <a:endParaRPr lang="en-US" dirty="0"/>
          </a:p>
          <a:p>
            <a:endParaRPr lang="en-US" dirty="0"/>
          </a:p>
          <a:p>
            <a:r>
              <a:rPr lang="en-US" dirty="0"/>
              <a:t>Then, repeating similar steps we write things in terms of linear combinations of </a:t>
            </a:r>
            <a:r>
              <a:rPr lang="en-US" dirty="0" err="1"/>
              <a:t>p_i</a:t>
            </a:r>
            <a:r>
              <a:rPr lang="en-US" dirty="0"/>
              <a:t>(x). The first part is similar to before, but the second part is what makes things difficult as the coefficients are not the same (we get \</a:t>
            </a:r>
            <a:r>
              <a:rPr lang="en-US" dirty="0" err="1"/>
              <a:t>alph_i</a:t>
            </a:r>
            <a:r>
              <a:rPr lang="en-US" dirty="0"/>
              <a:t> * </a:t>
            </a:r>
            <a:r>
              <a:rPr lang="en-US" dirty="0" err="1"/>
              <a:t>m_i</a:t>
            </a:r>
            <a:r>
              <a:rPr lang="en-US" dirty="0"/>
              <a:t> instead).</a:t>
            </a:r>
          </a:p>
          <a:p>
            <a:endParaRPr lang="en-US" dirty="0"/>
          </a:p>
          <a:p>
            <a:r>
              <a:rPr lang="en-US" dirty="0"/>
              <a:t>Going a bit further, we can write this as polynomials evaluated on x using </a:t>
            </a:r>
            <a:r>
              <a:rPr lang="en-US" dirty="0" err="1"/>
              <a:t>lagrange</a:t>
            </a:r>
            <a:r>
              <a:rPr lang="en-US" dirty="0"/>
              <a:t> basis. Here, you have two polynomials f and g with some constraints: namely, the degrees are bounded and evaluations at –</a:t>
            </a:r>
            <a:r>
              <a:rPr lang="en-US" dirty="0" err="1"/>
              <a:t>e_i</a:t>
            </a:r>
            <a:r>
              <a:rPr lang="en-US" dirty="0"/>
              <a:t> of g is f(</a:t>
            </a:r>
            <a:r>
              <a:rPr lang="en-US" dirty="0" err="1"/>
              <a:t>e_i</a:t>
            </a:r>
            <a:r>
              <a:rPr lang="en-US" dirty="0"/>
              <a:t>) scaled by </a:t>
            </a:r>
            <a:r>
              <a:rPr lang="en-US" dirty="0" err="1"/>
              <a:t>m_i</a:t>
            </a:r>
            <a:r>
              <a:rPr lang="en-US" dirty="0"/>
              <a:t>.</a:t>
            </a:r>
          </a:p>
          <a:p>
            <a:endParaRPr lang="en-US" dirty="0"/>
          </a:p>
          <a:p>
            <a:r>
              <a:rPr lang="en-US" dirty="0"/>
              <a:t>Now, the problem is </a:t>
            </a:r>
            <a:r>
              <a:rPr lang="en-US" dirty="0" err="1"/>
              <a:t>reducted</a:t>
            </a:r>
            <a:r>
              <a:rPr lang="en-US" dirty="0"/>
              <a:t> to whether we can use this structure to construct our q-DL instance</a:t>
            </a:r>
          </a:p>
        </p:txBody>
      </p:sp>
      <p:sp>
        <p:nvSpPr>
          <p:cNvPr id="4" name="Slide Number Placeholder 3"/>
          <p:cNvSpPr>
            <a:spLocks noGrp="1"/>
          </p:cNvSpPr>
          <p:nvPr>
            <p:ph type="sldNum" sz="quarter" idx="5"/>
          </p:nvPr>
        </p:nvSpPr>
        <p:spPr/>
        <p:txBody>
          <a:bodyPr/>
          <a:lstStyle/>
          <a:p>
            <a:fld id="{7A359CB4-D303-4D48-8DE7-DA1798E62D4A}" type="slidenum">
              <a:rPr lang="en-US" smtClean="0"/>
              <a:t>15</a:t>
            </a:fld>
            <a:endParaRPr lang="en-US"/>
          </a:p>
        </p:txBody>
      </p:sp>
    </p:spTree>
    <p:extLst>
      <p:ext uri="{BB962C8B-B14F-4D97-AF65-F5344CB8AC3E}">
        <p14:creationId xmlns:p14="http://schemas.microsoft.com/office/powerpoint/2010/main" val="275076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Don’t explain why rational function interpolation works here.  (only if.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16</a:t>
            </a:fld>
            <a:endParaRPr lang="en-US"/>
          </a:p>
        </p:txBody>
      </p:sp>
    </p:spTree>
    <p:extLst>
      <p:ext uri="{BB962C8B-B14F-4D97-AF65-F5344CB8AC3E}">
        <p14:creationId xmlns:p14="http://schemas.microsoft.com/office/powerpoint/2010/main" val="98095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BE088-B806-215B-4A14-6E7D8FA8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CD23B-18AA-6486-0C05-85F79461B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41571-C4DC-B4CB-E463-BE0C25A5C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the answers to both of these are YES, with some caveat on the second. </a:t>
            </a:r>
          </a:p>
        </p:txBody>
      </p:sp>
      <p:sp>
        <p:nvSpPr>
          <p:cNvPr id="4" name="Slide Number Placeholder 3">
            <a:extLst>
              <a:ext uri="{FF2B5EF4-FFF2-40B4-BE49-F238E27FC236}">
                <a16:creationId xmlns:a16="http://schemas.microsoft.com/office/drawing/2014/main" id="{EFA160C1-9603-EAF6-3557-C97D774707AA}"/>
              </a:ext>
            </a:extLst>
          </p:cNvPr>
          <p:cNvSpPr>
            <a:spLocks noGrp="1"/>
          </p:cNvSpPr>
          <p:nvPr>
            <p:ph type="sldNum" sz="quarter" idx="5"/>
          </p:nvPr>
        </p:nvSpPr>
        <p:spPr/>
        <p:txBody>
          <a:bodyPr/>
          <a:lstStyle/>
          <a:p>
            <a:fld id="{7A359CB4-D303-4D48-8DE7-DA1798E62D4A}" type="slidenum">
              <a:rPr lang="en-US" smtClean="0"/>
              <a:t>17</a:t>
            </a:fld>
            <a:endParaRPr lang="en-US"/>
          </a:p>
        </p:txBody>
      </p:sp>
    </p:spTree>
    <p:extLst>
      <p:ext uri="{BB962C8B-B14F-4D97-AF65-F5344CB8AC3E}">
        <p14:creationId xmlns:p14="http://schemas.microsoft.com/office/powerpoint/2010/main" val="356696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sec]</a:t>
            </a:r>
          </a:p>
          <a:p>
            <a:r>
              <a:rPr lang="en-US" dirty="0"/>
              <a:t>Let’s first talk about why are we interested in BBS Signatures and/or its security.</a:t>
            </a:r>
          </a:p>
          <a:p>
            <a:r>
              <a:rPr lang="en-US" dirty="0"/>
              <a:t>First, there are recent renewed interests in deploying anonymous credentials that led to standardization efforts by: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Decentralized identity became an IRTF draft</a:t>
            </a:r>
          </a:p>
          <a:p>
            <a:pPr marL="228600" indent="-228600">
              <a:buAutoNum type="arabicPeriod"/>
            </a:pPr>
            <a:r>
              <a:rPr lang="en-US" dirty="0"/>
              <a:t>W3C Verifiable credentials groups</a:t>
            </a:r>
          </a:p>
          <a:p>
            <a:pPr marL="228600" indent="-228600">
              <a:buAutoNum type="arabicPeriod"/>
            </a:pPr>
            <a:r>
              <a:rPr lang="en-US" sz="1200" dirty="0"/>
              <a:t>Industry Reference implementations by </a:t>
            </a:r>
            <a:r>
              <a:rPr lang="en-US" sz="1200" dirty="0" err="1"/>
              <a:t>microsoft</a:t>
            </a:r>
            <a:r>
              <a:rPr lang="en-US" sz="1200" dirty="0"/>
              <a:t> and </a:t>
            </a:r>
            <a:r>
              <a:rPr lang="en-US" sz="1200" dirty="0" err="1"/>
              <a:t>mattr</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2</a:t>
            </a:fld>
            <a:endParaRPr lang="en-US"/>
          </a:p>
        </p:txBody>
      </p:sp>
    </p:spTree>
    <p:extLst>
      <p:ext uri="{BB962C8B-B14F-4D97-AF65-F5344CB8AC3E}">
        <p14:creationId xmlns:p14="http://schemas.microsoft.com/office/powerpoint/2010/main" val="162344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a:t>
            </a:r>
          </a:p>
          <a:p>
            <a:r>
              <a:rPr lang="en-US" dirty="0"/>
              <a:t>Also, in the EU, there is also a push for digital identity wallet by 2026. </a:t>
            </a:r>
          </a:p>
          <a:p>
            <a:r>
              <a:rPr lang="en-US" dirty="0"/>
              <a:t>In this context, anonymous credentials (with BBS) has been recommended by cryptographers as a possible options. </a:t>
            </a:r>
          </a:p>
          <a:p>
            <a:r>
              <a:rPr lang="en-US" dirty="0"/>
              <a:t>The company Orange also proposed a variant called BBS# with several properties such as device binding and a pairing-free solution.</a:t>
            </a:r>
          </a:p>
        </p:txBody>
      </p:sp>
      <p:sp>
        <p:nvSpPr>
          <p:cNvPr id="4" name="Slide Number Placeholder 3"/>
          <p:cNvSpPr>
            <a:spLocks noGrp="1"/>
          </p:cNvSpPr>
          <p:nvPr>
            <p:ph type="sldNum" sz="quarter" idx="5"/>
          </p:nvPr>
        </p:nvSpPr>
        <p:spPr/>
        <p:txBody>
          <a:bodyPr/>
          <a:lstStyle/>
          <a:p>
            <a:fld id="{7A359CB4-D303-4D48-8DE7-DA1798E62D4A}" type="slidenum">
              <a:rPr lang="en-US" smtClean="0"/>
              <a:t>3</a:t>
            </a:fld>
            <a:endParaRPr lang="en-US"/>
          </a:p>
        </p:txBody>
      </p:sp>
    </p:spTree>
    <p:extLst>
      <p:ext uri="{BB962C8B-B14F-4D97-AF65-F5344CB8AC3E}">
        <p14:creationId xmlns:p14="http://schemas.microsoft.com/office/powerpoint/2010/main" val="325815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r>
              <a:rPr lang="en-US" dirty="0"/>
              <a:t>First, let me introduce BBS signatures. </a:t>
            </a:r>
          </a:p>
          <a:p>
            <a:r>
              <a:rPr lang="en-US" dirty="0"/>
              <a:t>For this talk, the scheme is defined in Type-3 pairing groups with the groups G1 G2 GT of prime order p and a bilinear map e.</a:t>
            </a:r>
          </a:p>
          <a:p>
            <a:r>
              <a:rPr lang="en-US" dirty="0"/>
              <a:t>The scheme is defined with public parameters containing random generators of these groups. Notably there is </a:t>
            </a:r>
            <a:r>
              <a:rPr lang="en-US" dirty="0" err="1"/>
              <a:t>additionaly</a:t>
            </a:r>
            <a:r>
              <a:rPr lang="en-US" dirty="0"/>
              <a:t> generator H1,…,Hl where l will be the length of our message.</a:t>
            </a:r>
          </a:p>
          <a:p>
            <a:endParaRPr lang="en-US" dirty="0"/>
          </a:p>
          <a:p>
            <a:r>
              <a:rPr lang="en-US" dirty="0"/>
              <a:t>For the scheme, we have the public and secret keys where … (read math)</a:t>
            </a:r>
          </a:p>
          <a:p>
            <a:r>
              <a:rPr lang="en-US" dirty="0"/>
              <a:t>The signing algorithm will sign messages m (a vector of scalars of length l) such that … (read math)</a:t>
            </a:r>
          </a:p>
          <a:p>
            <a:r>
              <a:rPr lang="en-US" dirty="0"/>
              <a:t>The verification simply checks that A and e is of the right format using the bilinear map e. Note that the x + e cancels out here. </a:t>
            </a:r>
          </a:p>
          <a:p>
            <a:r>
              <a:rPr lang="en-US" dirty="0"/>
              <a:t>Note that this verification equation has nice structures for efficient proof of knowledge of signatures.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4</a:t>
            </a:fld>
            <a:endParaRPr lang="en-US"/>
          </a:p>
        </p:txBody>
      </p:sp>
    </p:spTree>
    <p:extLst>
      <p:ext uri="{BB962C8B-B14F-4D97-AF65-F5344CB8AC3E}">
        <p14:creationId xmlns:p14="http://schemas.microsoft.com/office/powerpoint/2010/main" val="942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Now, you might wonder why do we want to use BBS signatures? </a:t>
            </a:r>
          </a:p>
          <a:p>
            <a:r>
              <a:rPr lang="en-US" dirty="0"/>
              <a:t>First, the signature size is small.</a:t>
            </a:r>
          </a:p>
          <a:p>
            <a:r>
              <a:rPr lang="en-US" dirty="0"/>
              <a:t>Second the structure allows to easily instantiate </a:t>
            </a:r>
            <a:r>
              <a:rPr lang="en-US" dirty="0">
                <a:solidFill>
                  <a:schemeClr val="accent6">
                    <a:lumMod val="75000"/>
                  </a:schemeClr>
                </a:solidFill>
              </a:rPr>
              <a:t>anonymous credentials with simple proof of knowledge of signatures, and also the signing can be turned</a:t>
            </a:r>
            <a:r>
              <a:rPr lang="en-US" dirty="0"/>
              <a:t> into a blind signing protocol. </a:t>
            </a:r>
          </a:p>
          <a:p>
            <a:r>
              <a:rPr lang="en-US" dirty="0"/>
              <a:t>In fact, there is also a draft for blind signing/issuance of BBS signatures on going as well. </a:t>
            </a:r>
          </a:p>
          <a:p>
            <a:endParaRPr lang="en-US" dirty="0"/>
          </a:p>
          <a:p>
            <a:r>
              <a:rPr lang="en-US" dirty="0"/>
              <a:t>However, there are also downsides as the scheme is hard to </a:t>
            </a:r>
            <a:r>
              <a:rPr lang="en-US" dirty="0" err="1"/>
              <a:t>thresholdize</a:t>
            </a:r>
            <a:r>
              <a:rPr lang="en-US" dirty="0"/>
              <a:t>. Although there are some efforts to do so, the threshold issuance protocol is quite inefficient compared to other algebraic signatures.</a:t>
            </a:r>
          </a:p>
        </p:txBody>
      </p:sp>
      <p:sp>
        <p:nvSpPr>
          <p:cNvPr id="4" name="Slide Number Placeholder 3"/>
          <p:cNvSpPr>
            <a:spLocks noGrp="1"/>
          </p:cNvSpPr>
          <p:nvPr>
            <p:ph type="sldNum" sz="quarter" idx="5"/>
          </p:nvPr>
        </p:nvSpPr>
        <p:spPr/>
        <p:txBody>
          <a:bodyPr/>
          <a:lstStyle/>
          <a:p>
            <a:fld id="{7A359CB4-D303-4D48-8DE7-DA1798E62D4A}" type="slidenum">
              <a:rPr lang="en-US" smtClean="0"/>
              <a:t>5</a:t>
            </a:fld>
            <a:endParaRPr lang="en-US"/>
          </a:p>
        </p:txBody>
      </p:sp>
    </p:spTree>
    <p:extLst>
      <p:ext uri="{BB962C8B-B14F-4D97-AF65-F5344CB8AC3E}">
        <p14:creationId xmlns:p14="http://schemas.microsoft.com/office/powerpoint/2010/main" val="104421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 </a:t>
            </a:r>
          </a:p>
          <a:p>
            <a:r>
              <a:rPr lang="en-US" dirty="0"/>
              <a:t>Motivated by the interests in the scheme. It is of course important for us to study the concrete security of the scheme. This is to set the security parameters correctly, And usually, they are set based on concrete security bounds from proofs or attacks</a:t>
            </a:r>
          </a:p>
          <a:p>
            <a:r>
              <a:rPr lang="en-US" dirty="0"/>
              <a:t>For this talk, we will discuss the concrete security of the scheme, both in terms of existing attacks and security proofs.</a:t>
            </a:r>
          </a:p>
        </p:txBody>
      </p:sp>
      <p:sp>
        <p:nvSpPr>
          <p:cNvPr id="4" name="Slide Number Placeholder 3"/>
          <p:cNvSpPr>
            <a:spLocks noGrp="1"/>
          </p:cNvSpPr>
          <p:nvPr>
            <p:ph type="sldNum" sz="quarter" idx="5"/>
          </p:nvPr>
        </p:nvSpPr>
        <p:spPr/>
        <p:txBody>
          <a:bodyPr/>
          <a:lstStyle/>
          <a:p>
            <a:fld id="{7A359CB4-D303-4D48-8DE7-DA1798E62D4A}" type="slidenum">
              <a:rPr lang="en-US" smtClean="0"/>
              <a:t>6</a:t>
            </a:fld>
            <a:endParaRPr lang="en-US"/>
          </a:p>
        </p:txBody>
      </p:sp>
    </p:spTree>
    <p:extLst>
      <p:ext uri="{BB962C8B-B14F-4D97-AF65-F5344CB8AC3E}">
        <p14:creationId xmlns:p14="http://schemas.microsoft.com/office/powerpoint/2010/main" val="278451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the scheme looks like, let’s talk about what we have known so far about the security of the scheme. </a:t>
            </a:r>
          </a:p>
          <a:p>
            <a:endParaRPr lang="en-US" dirty="0"/>
          </a:p>
          <a:p>
            <a:r>
              <a:rPr lang="en-US" dirty="0"/>
              <a:t>The scheme was first stated by Camenisch and </a:t>
            </a:r>
            <a:r>
              <a:rPr lang="en-US" dirty="0" err="1"/>
              <a:t>Lysyanskaya</a:t>
            </a:r>
            <a:r>
              <a:rPr lang="en-US" dirty="0"/>
              <a:t> w/o a proof. It is inspired from a variant of the BBS group signatures by </a:t>
            </a:r>
            <a:r>
              <a:rPr lang="en-US" dirty="0" err="1"/>
              <a:t>boneh</a:t>
            </a:r>
            <a:r>
              <a:rPr lang="en-US" dirty="0"/>
              <a:t>, </a:t>
            </a:r>
            <a:r>
              <a:rPr lang="en-US" dirty="0" err="1"/>
              <a:t>boyen</a:t>
            </a:r>
            <a:r>
              <a:rPr lang="en-US" dirty="0"/>
              <a:t>, </a:t>
            </a:r>
            <a:r>
              <a:rPr lang="en-US" dirty="0" err="1"/>
              <a:t>shacham</a:t>
            </a:r>
            <a:r>
              <a:rPr lang="en-US" dirty="0"/>
              <a:t>.</a:t>
            </a:r>
          </a:p>
          <a:p>
            <a:r>
              <a:rPr lang="en-US" dirty="0"/>
              <a:t>In 2006, Au Susilo and Mu slightly modified the scheme (into what they call BBS+ signatures) and gave a proof in Type-2 pairing based on the q-SDH assumption. </a:t>
            </a:r>
          </a:p>
          <a:p>
            <a:r>
              <a:rPr lang="en-US" dirty="0"/>
              <a:t>[What is BBS+]</a:t>
            </a:r>
          </a:p>
          <a:p>
            <a:endParaRPr lang="en-US" dirty="0"/>
          </a:p>
          <a:p>
            <a:r>
              <a:rPr lang="en-US" dirty="0"/>
              <a:t>HK’12: Variant of BBS with bit-message but EUF security</a:t>
            </a:r>
          </a:p>
          <a:p>
            <a:endParaRPr lang="en-US" dirty="0"/>
          </a:p>
          <a:p>
            <a:r>
              <a:rPr lang="en-US" dirty="0"/>
              <a:t>Schage then later on gave a tight proof of the scheme. </a:t>
            </a:r>
          </a:p>
          <a:p>
            <a:endParaRPr lang="en-US" dirty="0"/>
          </a:p>
          <a:p>
            <a:r>
              <a:rPr lang="en-US" dirty="0"/>
              <a:t>CDL adapted the 2006 proof into type-3 pairings for more efficient scheme. </a:t>
            </a:r>
          </a:p>
          <a:p>
            <a:endParaRPr lang="en-US" dirty="0"/>
          </a:p>
          <a:p>
            <a:r>
              <a:rPr lang="en-US" dirty="0"/>
              <a:t>What is q-SDH and the variant q-DL</a:t>
            </a:r>
          </a:p>
          <a:p>
            <a:endParaRPr lang="en-US" dirty="0"/>
          </a:p>
          <a:p>
            <a:r>
              <a:rPr lang="en-US" dirty="0"/>
              <a:t>Then, recently Tessaro and Zhu gave a proof of the original BBS signatures in the standard model and with a tight proof in the AGM. </a:t>
            </a:r>
          </a:p>
          <a:p>
            <a:r>
              <a:rPr lang="en-US" dirty="0"/>
              <a:t>This led to the standardization transitioning to BBS because of the shorter signature size</a:t>
            </a:r>
          </a:p>
        </p:txBody>
      </p:sp>
      <p:sp>
        <p:nvSpPr>
          <p:cNvPr id="4" name="Slide Number Placeholder 3"/>
          <p:cNvSpPr>
            <a:spLocks noGrp="1"/>
          </p:cNvSpPr>
          <p:nvPr>
            <p:ph type="sldNum" sz="quarter" idx="5"/>
          </p:nvPr>
        </p:nvSpPr>
        <p:spPr/>
        <p:txBody>
          <a:bodyPr/>
          <a:lstStyle/>
          <a:p>
            <a:fld id="{7A359CB4-D303-4D48-8DE7-DA1798E62D4A}" type="slidenum">
              <a:rPr lang="en-US" smtClean="0"/>
              <a:t>7</a:t>
            </a:fld>
            <a:endParaRPr lang="en-US"/>
          </a:p>
        </p:txBody>
      </p:sp>
    </p:spTree>
    <p:extLst>
      <p:ext uri="{BB962C8B-B14F-4D97-AF65-F5344CB8AC3E}">
        <p14:creationId xmlns:p14="http://schemas.microsoft.com/office/powerpoint/2010/main" val="173288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a:t>
            </a:r>
          </a:p>
          <a:p>
            <a:r>
              <a:rPr lang="en-US" dirty="0"/>
              <a:t>To summarize, here is what we currently know about the security of BBS and BBS+. </a:t>
            </a:r>
          </a:p>
          <a:p>
            <a:r>
              <a:rPr lang="en-US" dirty="0"/>
              <a:t>For BBS+, we have the tight proof by Sch\age. [Explain how to read the bounds, left the success prob of adversary’s breaking the scheme, right the reduction’s success probability in breaking hard problem]</a:t>
            </a:r>
          </a:p>
          <a:p>
            <a:endParaRPr lang="en-US" dirty="0"/>
          </a:p>
          <a:p>
            <a:r>
              <a:rPr lang="en-US" dirty="0"/>
              <a:t>Here, the proof is “tight” in that the reduction only lose constant factor in its success probability. What this implies is that the best attack will require at least sqrt{p/q} group operations to break the scheme.</a:t>
            </a:r>
          </a:p>
          <a:p>
            <a:endParaRPr lang="en-US" dirty="0"/>
          </a:p>
          <a:p>
            <a:r>
              <a:rPr lang="en-US" dirty="0"/>
              <a:t>This compared to the recent proof of BBS by Tessaro and Zhu in the standard model, where the reduction has O(q) loss (coming from a guessing argument) which is not tight. This results in a lower-bound of at least \sqrt{p}/q operations to break the scheme. </a:t>
            </a:r>
          </a:p>
          <a:p>
            <a:endParaRPr lang="en-US" dirty="0"/>
          </a:p>
          <a:p>
            <a:r>
              <a:rPr lang="en-US" dirty="0"/>
              <a:t>Note that this is factor sqrt{q} less operations needed. But still, because TZ’23 also gave a tight proof in the AGM which results in the same bound as BBS+, the security of these two should not be so far apart.</a:t>
            </a:r>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8</a:t>
            </a:fld>
            <a:endParaRPr lang="en-US"/>
          </a:p>
        </p:txBody>
      </p:sp>
    </p:spTree>
    <p:extLst>
      <p:ext uri="{BB962C8B-B14F-4D97-AF65-F5344CB8AC3E}">
        <p14:creationId xmlns:p14="http://schemas.microsoft.com/office/powerpoint/2010/main" val="325093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it might not be the case that we have concrete attacks matching the guaranteed lower-bounds by the security proofs. </a:t>
            </a:r>
          </a:p>
          <a:p>
            <a:endParaRPr lang="en-US" dirty="0"/>
          </a:p>
          <a:p>
            <a:r>
              <a:rPr lang="en-US" dirty="0"/>
              <a:t>One observation by TZ’23 is that an attack by Jao and Yoshida against </a:t>
            </a:r>
            <a:r>
              <a:rPr lang="en-US" dirty="0" err="1"/>
              <a:t>Boneh-Boyen</a:t>
            </a:r>
            <a:r>
              <a:rPr lang="en-US" dirty="0"/>
              <a:t> signatures can be adapted to BBS signatures with a caveat that the attack has to make signing queries on the same message. </a:t>
            </a:r>
            <a:br>
              <a:rPr lang="en-US" dirty="0"/>
            </a:br>
            <a:br>
              <a:rPr lang="en-US" dirty="0"/>
            </a:br>
            <a:r>
              <a:rPr lang="en-US" dirty="0"/>
              <a:t>This limitation however does not apply to BBS+ or derandomized version of BBS. This is simply because each signature in BBS+ will contain distinct random scalar s, and for derandomized BBS signatures of the same message will result in the same signature. This derandomized BBS is the version described in the IRTF draft.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9</a:t>
            </a:fld>
            <a:endParaRPr lang="en-US"/>
          </a:p>
        </p:txBody>
      </p:sp>
    </p:spTree>
    <p:extLst>
      <p:ext uri="{BB962C8B-B14F-4D97-AF65-F5344CB8AC3E}">
        <p14:creationId xmlns:p14="http://schemas.microsoft.com/office/powerpoint/2010/main" val="51671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59C-1F7E-5928-89D5-56D7958D3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5F4A7-DB73-2462-8621-823BEB4CC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15F9-B24B-9AA9-A21D-ED59F90937F2}"/>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0D7F790B-3BD7-04C5-4F74-00622CA42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DA2CF-C62B-09D5-079D-4DEBFCFD953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268025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01C5-D39B-6047-421F-CB030BD62F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440DC-6E76-FFA6-EFF4-730E46507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F0206-44D9-35EB-A7D0-629669F02BE1}"/>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37AE80ED-D9C6-8A16-5C87-BA07366A0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0CF2B-FE47-DB6E-C208-3AD658F99C0B}"/>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03018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DCA4A-3437-D19B-6007-CB20F3719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30B2BA-CC57-C0B7-4C8D-ADC78B1E8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8A444-AB9E-8E97-369B-4C0E8D7E446A}"/>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AB321C98-5B0E-B749-A698-2C2288FA3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2512F-0879-DF6D-84DE-AE348366A32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25060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3ED0-DD34-4303-F8EE-15BE71917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02F42-B6CA-97F0-DBE2-1126381D8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AAC87-ADE1-9264-D809-C4E1BB2EE04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F1AAF967-F301-3684-8F01-E1840133B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EB17E-5EBA-1084-CD7A-7A1C2F09AAD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1387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32EF-FE47-889C-B0AA-A6F7CB7EB5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E59C4-FB6F-1D68-32DC-0631EC2EC9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BEE61-E325-2BF8-3B1D-CFA1D3DAD97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F7015D64-325E-8581-8D5E-5C782609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F75EE-A80B-E20C-BE1E-D94C51313A40}"/>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8510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B730-1E9F-1CE0-7457-C42712273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BA6C6-278E-F0BA-5AEA-28B27DEEB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624E0-B34C-86D4-9EFA-95148291E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DF3FAE-476F-A8FB-7785-1F0A6261B47C}"/>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18126E12-15F6-0523-75D3-908F241E5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0B694-D7DE-BD0A-BE14-90EAC384C8DF}"/>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411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AF83-A8FE-F8E0-E235-B0A4089457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16684-BEE1-E9DE-212E-B02FC4639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235AC2-6A1A-BEBE-68A0-FA70F8216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945DA4-C280-3BA5-5ED7-73F091BB6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CE2FBE-43B8-8E77-906A-AAE8445E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2ADACB-0A48-9EA9-8E74-D28D1101EFAE}"/>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8" name="Footer Placeholder 7">
            <a:extLst>
              <a:ext uri="{FF2B5EF4-FFF2-40B4-BE49-F238E27FC236}">
                <a16:creationId xmlns:a16="http://schemas.microsoft.com/office/drawing/2014/main" id="{13F520DA-DC7B-DC55-87FA-02028BBCA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7F910-6F21-83F7-7BC3-E8DEA3A110A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247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80B1-4C70-1EBC-992A-AC5732CA9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FBB96-4523-A236-B2D3-D0496DA83C7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4" name="Footer Placeholder 3">
            <a:extLst>
              <a:ext uri="{FF2B5EF4-FFF2-40B4-BE49-F238E27FC236}">
                <a16:creationId xmlns:a16="http://schemas.microsoft.com/office/drawing/2014/main" id="{37E317BB-2730-9E7F-CEB5-D6632017AD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383E3-B7A5-434E-8203-F9B6A7A4E05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7380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3A5FD-88F3-8D9F-F394-6C3BB7BD12C7}"/>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3" name="Footer Placeholder 2">
            <a:extLst>
              <a:ext uri="{FF2B5EF4-FFF2-40B4-BE49-F238E27FC236}">
                <a16:creationId xmlns:a16="http://schemas.microsoft.com/office/drawing/2014/main" id="{28B9A465-FA21-01A6-E4E5-14B2660162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C3DA7-B0D2-BC41-B03B-08387161957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4337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DBFC-6402-4708-1BD7-C7B2BB481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6E981-6C14-4290-6694-EBC84EBF8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FC69-A311-9AB0-79A1-BEEB9CCC1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CCA32-ADA5-051C-3CCB-6FE962908AA4}"/>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EADDCE45-ED8A-F721-A81E-EE325FAA8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7DEC8-BD7F-2BB1-E122-4BA6F8D5B3A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8059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5F54-F8C6-0FBD-DEA4-DEC651530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D949A-0D05-17A3-9032-04B4DDC84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CF025-9DD6-7008-7EA1-7C0DC51E6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610D5-4C00-2807-92E0-455CEE28425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EFEC01A2-18F0-CA49-A99F-143765836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78085-05E2-EC83-2DF1-BDE8370BDB7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39874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67A560-552D-87B8-6A40-D9B7D8584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4DB61-B9CE-87C7-43A0-4A3D6B4E8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CC9A-C416-A0C0-0EEA-29EE3BFB8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B5683B38-42DC-830E-1564-7BDD6981F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F6537B-CC82-CE23-2E9F-86E7007C4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65B1F9-9F4D-7B40-BE66-0E12A26F1BF0}" type="slidenum">
              <a:rPr lang="en-US" smtClean="0"/>
              <a:t>‹#›</a:t>
            </a:fld>
            <a:endParaRPr lang="en-US"/>
          </a:p>
        </p:txBody>
      </p:sp>
    </p:spTree>
    <p:extLst>
      <p:ext uri="{BB962C8B-B14F-4D97-AF65-F5344CB8AC3E}">
        <p14:creationId xmlns:p14="http://schemas.microsoft.com/office/powerpoint/2010/main" val="2023453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27.sv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6.png"/><Relationship Id="rId5" Type="http://schemas.openxmlformats.org/officeDocument/2006/relationships/image" Target="../media/image28.png"/><Relationship Id="rId15" Type="http://schemas.openxmlformats.org/officeDocument/2006/relationships/image" Target="../media/image35.svg"/><Relationship Id="rId10" Type="http://schemas.openxmlformats.org/officeDocument/2006/relationships/image" Target="../media/image33.png"/><Relationship Id="rId19"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NUL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39.svg"/><Relationship Id="rId4" Type="http://schemas.openxmlformats.org/officeDocument/2006/relationships/image" Target="../media/image42.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9.svg"/><Relationship Id="rId5" Type="http://schemas.openxmlformats.org/officeDocument/2006/relationships/image" Target="NULL"/><Relationship Id="rId10" Type="http://schemas.openxmlformats.org/officeDocument/2006/relationships/image" Target="../media/image38.png"/><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5.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383F-9C40-31A8-1605-222ED8AB13E3}"/>
              </a:ext>
            </a:extLst>
          </p:cNvPr>
          <p:cNvSpPr>
            <a:spLocks noGrp="1"/>
          </p:cNvSpPr>
          <p:nvPr>
            <p:ph type="ctrTitle"/>
          </p:nvPr>
        </p:nvSpPr>
        <p:spPr>
          <a:xfrm>
            <a:off x="1524000" y="619581"/>
            <a:ext cx="9144000" cy="1926921"/>
          </a:xfrm>
        </p:spPr>
        <p:txBody>
          <a:bodyPr>
            <a:normAutofit/>
          </a:bodyPr>
          <a:lstStyle/>
          <a:p>
            <a:r>
              <a:rPr lang="en-US" dirty="0"/>
              <a:t>On the Concrete Security of </a:t>
            </a:r>
            <a:br>
              <a:rPr lang="en-US" dirty="0"/>
            </a:br>
            <a:r>
              <a:rPr lang="en-US" dirty="0"/>
              <a:t>BBS and BBS+ Signatures</a:t>
            </a:r>
          </a:p>
        </p:txBody>
      </p:sp>
      <p:pic>
        <p:nvPicPr>
          <p:cNvPr id="4" name="Picture 3">
            <a:extLst>
              <a:ext uri="{FF2B5EF4-FFF2-40B4-BE49-F238E27FC236}">
                <a16:creationId xmlns:a16="http://schemas.microsoft.com/office/drawing/2014/main" id="{0B7F35F1-7923-B13D-ACB0-E33A881FB4E7}"/>
              </a:ext>
            </a:extLst>
          </p:cNvPr>
          <p:cNvPicPr>
            <a:picLocks noChangeAspect="1"/>
          </p:cNvPicPr>
          <p:nvPr/>
        </p:nvPicPr>
        <p:blipFill>
          <a:blip r:embed="rId3"/>
          <a:stretch>
            <a:fillRect/>
          </a:stretch>
        </p:blipFill>
        <p:spPr>
          <a:xfrm>
            <a:off x="7553103" y="5765370"/>
            <a:ext cx="4638897" cy="498137"/>
          </a:xfrm>
          <a:prstGeom prst="rect">
            <a:avLst/>
          </a:prstGeom>
        </p:spPr>
      </p:pic>
      <p:sp>
        <p:nvSpPr>
          <p:cNvPr id="5" name="Subtitle 2">
            <a:extLst>
              <a:ext uri="{FF2B5EF4-FFF2-40B4-BE49-F238E27FC236}">
                <a16:creationId xmlns:a16="http://schemas.microsoft.com/office/drawing/2014/main" id="{0ACBB2EE-1879-D676-8EB0-B10F59F11514}"/>
              </a:ext>
            </a:extLst>
          </p:cNvPr>
          <p:cNvSpPr txBox="1">
            <a:spLocks/>
          </p:cNvSpPr>
          <p:nvPr/>
        </p:nvSpPr>
        <p:spPr>
          <a:xfrm>
            <a:off x="8958021" y="6266391"/>
            <a:ext cx="3233980" cy="57281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600" dirty="0">
                <a:solidFill>
                  <a:srgbClr val="C00000"/>
                </a:solidFill>
              </a:rPr>
              <a:t>ASIACRYPT’2025</a:t>
            </a:r>
          </a:p>
        </p:txBody>
      </p:sp>
      <p:pic>
        <p:nvPicPr>
          <p:cNvPr id="8" name="Picture 5" descr="Picture 5">
            <a:extLst>
              <a:ext uri="{FF2B5EF4-FFF2-40B4-BE49-F238E27FC236}">
                <a16:creationId xmlns:a16="http://schemas.microsoft.com/office/drawing/2014/main" id="{7A69DC20-57AC-70D6-7BB6-AD9B378F119D}"/>
              </a:ext>
            </a:extLst>
          </p:cNvPr>
          <p:cNvPicPr>
            <a:picLocks noChangeAspect="1"/>
          </p:cNvPicPr>
          <p:nvPr/>
        </p:nvPicPr>
        <p:blipFill>
          <a:blip r:embed="rId4"/>
          <a:stretch>
            <a:fillRect/>
          </a:stretch>
        </p:blipFill>
        <p:spPr>
          <a:xfrm>
            <a:off x="2973111" y="2546502"/>
            <a:ext cx="1479835" cy="1972840"/>
          </a:xfrm>
          <a:prstGeom prst="rect">
            <a:avLst/>
          </a:prstGeom>
          <a:ln w="12700">
            <a:miter lim="400000"/>
          </a:ln>
        </p:spPr>
      </p:pic>
      <p:sp>
        <p:nvSpPr>
          <p:cNvPr id="9" name="TextBox 7">
            <a:extLst>
              <a:ext uri="{FF2B5EF4-FFF2-40B4-BE49-F238E27FC236}">
                <a16:creationId xmlns:a16="http://schemas.microsoft.com/office/drawing/2014/main" id="{C11E038E-3A35-D397-5968-DD773F798BBC}"/>
              </a:ext>
            </a:extLst>
          </p:cNvPr>
          <p:cNvSpPr txBox="1"/>
          <p:nvPr/>
        </p:nvSpPr>
        <p:spPr>
          <a:xfrm>
            <a:off x="1851356" y="4548769"/>
            <a:ext cx="3723344"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ctr">
              <a:defRPr sz="2600">
                <a:solidFill>
                  <a:srgbClr val="C00000"/>
                </a:solidFill>
                <a:latin typeface="+mn-lt"/>
                <a:ea typeface="+mn-ea"/>
                <a:cs typeface="+mn-cs"/>
                <a:sym typeface="Candara"/>
              </a:defRPr>
            </a:pPr>
            <a:r>
              <a:rPr sz="2800" b="1" dirty="0" err="1"/>
              <a:t>Rutchathon</a:t>
            </a:r>
            <a:r>
              <a:rPr sz="2800" b="1" dirty="0"/>
              <a:t> (Champ)</a:t>
            </a:r>
            <a:br>
              <a:rPr sz="2800" b="1" dirty="0"/>
            </a:br>
            <a:r>
              <a:rPr sz="2800" b="1" dirty="0" err="1"/>
              <a:t>Chairattana-Apirom</a:t>
            </a:r>
            <a:endParaRPr sz="2800" b="1" dirty="0"/>
          </a:p>
        </p:txBody>
      </p:sp>
      <p:pic>
        <p:nvPicPr>
          <p:cNvPr id="10" name="Picture 9" descr="Picture 9">
            <a:extLst>
              <a:ext uri="{FF2B5EF4-FFF2-40B4-BE49-F238E27FC236}">
                <a16:creationId xmlns:a16="http://schemas.microsoft.com/office/drawing/2014/main" id="{53A0B4FA-55F8-1E21-B064-5BE73CEECD61}"/>
              </a:ext>
            </a:extLst>
          </p:cNvPr>
          <p:cNvPicPr>
            <a:picLocks noChangeAspect="1"/>
          </p:cNvPicPr>
          <p:nvPr/>
        </p:nvPicPr>
        <p:blipFill>
          <a:blip r:embed="rId5"/>
          <a:stretch>
            <a:fillRect/>
          </a:stretch>
        </p:blipFill>
        <p:spPr>
          <a:xfrm>
            <a:off x="7709069" y="2615245"/>
            <a:ext cx="1479834" cy="1973113"/>
          </a:xfrm>
          <a:prstGeom prst="rect">
            <a:avLst/>
          </a:prstGeom>
          <a:ln w="12700">
            <a:miter lim="400000"/>
          </a:ln>
        </p:spPr>
      </p:pic>
      <p:sp>
        <p:nvSpPr>
          <p:cNvPr id="11" name="TextBox 10">
            <a:extLst>
              <a:ext uri="{FF2B5EF4-FFF2-40B4-BE49-F238E27FC236}">
                <a16:creationId xmlns:a16="http://schemas.microsoft.com/office/drawing/2014/main" id="{2E5A1B0B-42E5-EA62-8E37-F1D9A3398469}"/>
              </a:ext>
            </a:extLst>
          </p:cNvPr>
          <p:cNvSpPr txBox="1"/>
          <p:nvPr/>
        </p:nvSpPr>
        <p:spPr>
          <a:xfrm>
            <a:off x="7201315" y="4671512"/>
            <a:ext cx="2495342" cy="831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defRPr sz="2600">
                <a:solidFill>
                  <a:srgbClr val="C00000"/>
                </a:solidFill>
                <a:latin typeface="+mn-lt"/>
                <a:ea typeface="+mn-ea"/>
                <a:cs typeface="+mn-cs"/>
                <a:sym typeface="Candara"/>
              </a:defRPr>
            </a:pPr>
            <a:r>
              <a:rPr dirty="0"/>
              <a:t>Stefano </a:t>
            </a:r>
            <a:br>
              <a:rPr dirty="0"/>
            </a:br>
            <a:r>
              <a:rPr dirty="0"/>
              <a:t>Tessaro</a:t>
            </a:r>
          </a:p>
        </p:txBody>
      </p:sp>
    </p:spTree>
    <p:extLst>
      <p:ext uri="{BB962C8B-B14F-4D97-AF65-F5344CB8AC3E}">
        <p14:creationId xmlns:p14="http://schemas.microsoft.com/office/powerpoint/2010/main" val="423535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7879-630F-F06F-82E4-37A33D73B88B}"/>
              </a:ext>
            </a:extLst>
          </p:cNvPr>
          <p:cNvSpPr>
            <a:spLocks noGrp="1"/>
          </p:cNvSpPr>
          <p:nvPr>
            <p:ph type="title"/>
          </p:nvPr>
        </p:nvSpPr>
        <p:spPr/>
        <p:txBody>
          <a:bodyPr/>
          <a:lstStyle/>
          <a:p>
            <a:r>
              <a:rPr lang="en-US" dirty="0"/>
              <a:t>Summary of BBS Concrete Security (so far)</a:t>
            </a:r>
          </a:p>
        </p:txBody>
      </p:sp>
      <p:grpSp>
        <p:nvGrpSpPr>
          <p:cNvPr id="24" name="Group 23">
            <a:extLst>
              <a:ext uri="{FF2B5EF4-FFF2-40B4-BE49-F238E27FC236}">
                <a16:creationId xmlns:a16="http://schemas.microsoft.com/office/drawing/2014/main" id="{DC781D04-3E18-CD5D-6E0C-82807469464D}"/>
              </a:ext>
            </a:extLst>
          </p:cNvPr>
          <p:cNvGrpSpPr/>
          <p:nvPr/>
        </p:nvGrpSpPr>
        <p:grpSpPr>
          <a:xfrm>
            <a:off x="1792941" y="5480883"/>
            <a:ext cx="10157012" cy="974901"/>
            <a:chOff x="1792941" y="5660173"/>
            <a:chExt cx="10157012" cy="974901"/>
          </a:xfrm>
        </p:grpSpPr>
        <p:cxnSp>
          <p:nvCxnSpPr>
            <p:cNvPr id="7" name="Straight Arrow Connector 6">
              <a:extLst>
                <a:ext uri="{FF2B5EF4-FFF2-40B4-BE49-F238E27FC236}">
                  <a16:creationId xmlns:a16="http://schemas.microsoft.com/office/drawing/2014/main" id="{4AE3D371-206D-87D0-D6E5-18CD4756F55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07CBCD-9E88-25D6-CD54-5E5C040C84F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10" name="TextBox 9">
                  <a:extLst>
                    <a:ext uri="{FF2B5EF4-FFF2-40B4-BE49-F238E27FC236}">
                      <a16:creationId xmlns:a16="http://schemas.microsoft.com/office/drawing/2014/main" id="{3D07CBCD-9E88-25D6-CD54-5E5C040C84F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12D584-B54D-1A44-0F18-FEC0A141ADD7}"/>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2" name="TextBox 11">
                  <a:extLst>
                    <a:ext uri="{FF2B5EF4-FFF2-40B4-BE49-F238E27FC236}">
                      <a16:creationId xmlns:a16="http://schemas.microsoft.com/office/drawing/2014/main" id="{8012D584-B54D-1A44-0F18-FEC0A141ADD7}"/>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348C44-3170-2CEA-4807-FD4DB16DE7AE}"/>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4" name="TextBox 13">
                  <a:extLst>
                    <a:ext uri="{FF2B5EF4-FFF2-40B4-BE49-F238E27FC236}">
                      <a16:creationId xmlns:a16="http://schemas.microsoft.com/office/drawing/2014/main" id="{5F348C44-3170-2CEA-4807-FD4DB16DE7AE}"/>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D3D405-5AC8-12CE-EBDC-2D0972364F1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5" name="TextBox 14">
                  <a:extLst>
                    <a:ext uri="{FF2B5EF4-FFF2-40B4-BE49-F238E27FC236}">
                      <a16:creationId xmlns:a16="http://schemas.microsoft.com/office/drawing/2014/main" id="{45D3D405-5AC8-12CE-EBDC-2D0972364F1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22" name="Rounded Rectangle 21">
            <a:extLst>
              <a:ext uri="{FF2B5EF4-FFF2-40B4-BE49-F238E27FC236}">
                <a16:creationId xmlns:a16="http://schemas.microsoft.com/office/drawing/2014/main" id="{0AD6D0AF-A307-4F20-084A-6B0643C03322}"/>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79CFEE3F-A005-1E9D-E197-F4056196EE58}"/>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5E5D95F6-4C0C-3A92-2074-BE95925BC26E}"/>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E68D6767-F1A1-1095-A200-1F5AA2AA7E5F}"/>
              </a:ext>
            </a:extLst>
          </p:cNvPr>
          <p:cNvSpPr/>
          <p:nvPr/>
        </p:nvSpPr>
        <p:spPr>
          <a:xfrm>
            <a:off x="7041782" y="1865891"/>
            <a:ext cx="1660695"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653A25C5-E989-23A7-0C84-046B8B1C699E}"/>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E93464D3-50AB-CEA2-FDD8-3B11A5C00CE6}"/>
              </a:ext>
            </a:extLst>
          </p:cNvPr>
          <p:cNvSpPr/>
          <p:nvPr/>
        </p:nvSpPr>
        <p:spPr>
          <a:xfrm>
            <a:off x="7004797" y="3190215"/>
            <a:ext cx="1697681" cy="2361327"/>
          </a:xfrm>
          <a:prstGeom prst="roundRect">
            <a:avLst/>
          </a:prstGeom>
          <a:solidFill>
            <a:schemeClr val="accent2">
              <a:lumMod val="20000"/>
              <a:lumOff val="80000"/>
            </a:schemeClr>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Better attacks??</a:t>
            </a:r>
          </a:p>
        </p:txBody>
      </p:sp>
      <p:sp>
        <p:nvSpPr>
          <p:cNvPr id="31" name="Oval 30">
            <a:extLst>
              <a:ext uri="{FF2B5EF4-FFF2-40B4-BE49-F238E27FC236}">
                <a16:creationId xmlns:a16="http://schemas.microsoft.com/office/drawing/2014/main" id="{DE7A5160-DEC4-2340-7DEF-BC201F2EC8F4}"/>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E9F9C8-9514-4923-352C-6AA8FB0FB89A}"/>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7783928-2057-C98D-9914-D07A3D688FF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20E47A55-E8AE-FEAF-D7F3-9D6B73C6F09A}"/>
              </a:ext>
            </a:extLst>
          </p:cNvPr>
          <p:cNvSpPr>
            <a:spLocks noGrp="1"/>
          </p:cNvSpPr>
          <p:nvPr>
            <p:ph type="sldNum" sz="quarter" idx="12"/>
          </p:nvPr>
        </p:nvSpPr>
        <p:spPr/>
        <p:txBody>
          <a:bodyPr/>
          <a:lstStyle/>
          <a:p>
            <a:fld id="{55D15609-A41A-3E41-B06F-A203A646914D}" type="slidenum">
              <a:rPr lang="en-US" smtClean="0"/>
              <a:t>10</a:t>
            </a:fld>
            <a:endParaRPr lang="en-US"/>
          </a:p>
        </p:txBody>
      </p:sp>
      <p:sp>
        <p:nvSpPr>
          <p:cNvPr id="3" name="Rounded Rectangle 2">
            <a:extLst>
              <a:ext uri="{FF2B5EF4-FFF2-40B4-BE49-F238E27FC236}">
                <a16:creationId xmlns:a16="http://schemas.microsoft.com/office/drawing/2014/main" id="{536EF2A2-A8A1-0C36-CCAE-6E8116C09BA0}"/>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TextBox 3">
            <a:extLst>
              <a:ext uri="{FF2B5EF4-FFF2-40B4-BE49-F238E27FC236}">
                <a16:creationId xmlns:a16="http://schemas.microsoft.com/office/drawing/2014/main" id="{316A2A54-2308-9ADC-7978-29029CC7F287}"/>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5" name="TextBox 4">
            <a:extLst>
              <a:ext uri="{FF2B5EF4-FFF2-40B4-BE49-F238E27FC236}">
                <a16:creationId xmlns:a16="http://schemas.microsoft.com/office/drawing/2014/main" id="{5397B192-63F6-1A2D-8AD6-123245862032}"/>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6" name="TextBox 5">
            <a:extLst>
              <a:ext uri="{FF2B5EF4-FFF2-40B4-BE49-F238E27FC236}">
                <a16:creationId xmlns:a16="http://schemas.microsoft.com/office/drawing/2014/main" id="{D2ADA301-CB60-059B-1FEA-CB463FE17224}"/>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Tree>
    <p:extLst>
      <p:ext uri="{BB962C8B-B14F-4D97-AF65-F5344CB8AC3E}">
        <p14:creationId xmlns:p14="http://schemas.microsoft.com/office/powerpoint/2010/main" val="199604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78E0-C9EB-FC02-57AC-1D4990CA00B0}"/>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2E7FBBD9-0A6D-44EA-B1AA-1D13E3DF4FA0}"/>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3B1B7F94-7CA8-DA2C-905D-E67D6A4B8A11}"/>
              </a:ext>
            </a:extLst>
          </p:cNvPr>
          <p:cNvSpPr>
            <a:spLocks noGrp="1"/>
          </p:cNvSpPr>
          <p:nvPr>
            <p:ph type="title"/>
          </p:nvPr>
        </p:nvSpPr>
        <p:spPr>
          <a:xfrm>
            <a:off x="838200" y="365125"/>
            <a:ext cx="2781295" cy="1325563"/>
          </a:xfrm>
        </p:spPr>
        <p:txBody>
          <a:bodyPr/>
          <a:lstStyle/>
          <a:p>
            <a:r>
              <a:rPr lang="en-US" dirty="0"/>
              <a:t>This work</a:t>
            </a:r>
          </a:p>
        </p:txBody>
      </p:sp>
      <p:sp>
        <p:nvSpPr>
          <p:cNvPr id="19" name="TextBox 18">
            <a:extLst>
              <a:ext uri="{FF2B5EF4-FFF2-40B4-BE49-F238E27FC236}">
                <a16:creationId xmlns:a16="http://schemas.microsoft.com/office/drawing/2014/main" id="{731126A8-F005-B1D3-78FF-FD171FF7DE5E}"/>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9DFB304B-8F6A-295D-29BF-BADBEED5F94B}"/>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189B5EB7-7822-5CA6-A602-12ED2BFD2D68}"/>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76101EEC-0478-F0D9-E06E-3F3EFF8934B0}"/>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AA1C6D07-B8BE-A9A6-0E8F-1F803E799556}"/>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4D54BCA0-64A1-03E1-3EE5-812E31A96A5A}"/>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B9EE0936-8DF0-FE4C-45D0-C5FA9409CC78}"/>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7C28BE02-0C16-DB58-862C-2880C4B4B265}"/>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3B06AC08-98F0-B9DE-90C8-8C1FED337E8D}"/>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Yes</a:t>
            </a:r>
            <a:br>
              <a:rPr lang="en-US" sz="2400" b="1" dirty="0">
                <a:solidFill>
                  <a:schemeClr val="accent6">
                    <a:lumMod val="75000"/>
                  </a:schemeClr>
                </a:solidFill>
              </a:rPr>
            </a:br>
            <a:r>
              <a:rPr lang="en-US" sz="2400" b="1" dirty="0">
                <a:solidFill>
                  <a:schemeClr val="accent6">
                    <a:lumMod val="75000"/>
                  </a:schemeClr>
                </a:solidFill>
              </a:rPr>
              <a:t>(This talk)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41C5A61-11A8-4345-9B54-06BC75AE3859}"/>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A45152C0-0E33-8A5B-B819-918CF9896DA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F043F-8E31-6033-0B76-6AAF7491E2E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357D6C-006D-CBC2-DABD-67ADF81E4D12}"/>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4EBF80-830A-F355-68D0-6C5DC500F871}"/>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850A4A-2E69-5061-7200-0902F455708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5D3F6CFD-7E7E-42A4-F596-28B638393488}"/>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F07B7F-A26A-DB64-36C5-0A9D8163482B}"/>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657AF5-ED00-530F-A484-F5AE66E4699B}"/>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0B2D2BEA-0F43-6EF0-81FA-B14A8363EE52}"/>
              </a:ext>
            </a:extLst>
          </p:cNvPr>
          <p:cNvSpPr>
            <a:spLocks noGrp="1"/>
          </p:cNvSpPr>
          <p:nvPr>
            <p:ph type="sldNum" sz="quarter" idx="12"/>
          </p:nvPr>
        </p:nvSpPr>
        <p:spPr/>
        <p:txBody>
          <a:bodyPr/>
          <a:lstStyle/>
          <a:p>
            <a:fld id="{55D15609-A41A-3E41-B06F-A203A646914D}" type="slidenum">
              <a:rPr lang="en-US" smtClean="0"/>
              <a:t>11</a:t>
            </a:fld>
            <a:endParaRPr lang="en-US"/>
          </a:p>
        </p:txBody>
      </p:sp>
      <p:sp>
        <p:nvSpPr>
          <p:cNvPr id="3" name="Rounded Rectangle 2">
            <a:extLst>
              <a:ext uri="{FF2B5EF4-FFF2-40B4-BE49-F238E27FC236}">
                <a16:creationId xmlns:a16="http://schemas.microsoft.com/office/drawing/2014/main" id="{14F55BD7-9096-826E-08C8-9900A7A47036}"/>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4BC262F0-5435-E269-2044-4041547E4E94}"/>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1F6FB3-C44E-D90B-7A65-BF9CB2CF6DD3}"/>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581351-662A-22AD-41E2-05654E8E3212}"/>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ED581351-662A-22AD-41E2-05654E8E3212}"/>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D72C84C-6652-09AF-766E-197964AE7E12}"/>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C65A9B7D-2F2C-15EF-1AC5-0EAA8C6C7DA8}"/>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06E509C1-0149-1B93-B253-4E5938D6CCE8}"/>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224E0C96-FAB6-90DC-207F-26164F0C0835}"/>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0" i="1">
                        <a:solidFill>
                          <a:srgbClr val="C00000"/>
                        </a:solidFill>
                        <a:latin typeface="Cambria Math" panose="02040503050406030204" pitchFamily="18" charset="0"/>
                      </a:rPr>
                      <m:t>𝑝</m:t>
                    </m:r>
                    <m:r>
                      <a:rPr lang="en-US" sz="2400" b="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b="0" i="1">
                            <a:solidFill>
                              <a:srgbClr val="C00000"/>
                            </a:solidFill>
                            <a:latin typeface="Cambria Math" panose="02040503050406030204" pitchFamily="18" charset="0"/>
                          </a:rPr>
                          <m:t>2</m:t>
                        </m:r>
                      </m:e>
                      <m:sup>
                        <m:r>
                          <a:rPr lang="en-US" sz="2400" b="0" i="1">
                            <a:solidFill>
                              <a:srgbClr val="C00000"/>
                            </a:solidFill>
                            <a:latin typeface="Cambria Math" panose="02040503050406030204" pitchFamily="18" charset="0"/>
                          </a:rPr>
                          <m:t>256</m:t>
                        </m:r>
                      </m:sup>
                    </m:sSup>
                  </m:oMath>
                </a14:m>
                <a:r>
                  <a:rPr lang="en-US" sz="2400" b="1" dirty="0">
                    <a:solidFill>
                      <a:srgbClr val="C00000"/>
                    </a:solidFill>
                  </a:rPr>
                  <a:t> is the group size of BLS12-381 curve in IRTF draft</a:t>
                </a:r>
              </a:p>
            </p:txBody>
          </p:sp>
        </mc:Choice>
        <mc:Fallback xmlns="">
          <p:sp>
            <p:nvSpPr>
              <p:cNvPr id="24" name="Rounded Rectangle 23">
                <a:extLst>
                  <a:ext uri="{FF2B5EF4-FFF2-40B4-BE49-F238E27FC236}">
                    <a16:creationId xmlns:a16="http://schemas.microsoft.com/office/drawing/2014/main" id="{224E0C96-FAB6-90DC-207F-26164F0C0835}"/>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r="-518"/>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7684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149E-3CEA-C062-25AB-B32DE4550129}"/>
              </a:ext>
            </a:extLst>
          </p:cNvPr>
          <p:cNvSpPr>
            <a:spLocks noGrp="1"/>
          </p:cNvSpPr>
          <p:nvPr>
            <p:ph type="title"/>
          </p:nvPr>
        </p:nvSpPr>
        <p:spPr/>
        <p:txBody>
          <a:bodyPr/>
          <a:lstStyle/>
          <a:p>
            <a:r>
              <a:rPr lang="en-US" dirty="0"/>
              <a:t>Our Results: Concrete Attacks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3D77939-69CE-1504-6C76-F826AB7E24A1}"/>
                  </a:ext>
                </a:extLst>
              </p:cNvPr>
              <p:cNvSpPr>
                <a:spLocks noGrp="1"/>
              </p:cNvSpPr>
              <p:nvPr>
                <p:ph idx="1"/>
              </p:nvPr>
            </p:nvSpPr>
            <p:spPr>
              <a:xfrm>
                <a:off x="490010" y="1763382"/>
                <a:ext cx="8120590" cy="2805795"/>
              </a:xfrm>
            </p:spPr>
            <p:txBody>
              <a:bodyPr>
                <a:normAutofit/>
              </a:bodyPr>
              <a:lstStyle/>
              <a:p>
                <a:pPr marL="0" indent="0">
                  <a:buNone/>
                </a:pPr>
                <a:r>
                  <a:rPr lang="en-US" b="1" dirty="0"/>
                  <a:t>Theorem. </a:t>
                </a:r>
                <a:r>
                  <a:rPr lang="en-US" dirty="0">
                    <a:solidFill>
                      <a:srgbClr val="C00000"/>
                    </a:solidFill>
                  </a:rPr>
                  <a:t>(</a:t>
                </a:r>
                <a:r>
                  <a:rPr lang="en-US" u="sng" dirty="0">
                    <a:solidFill>
                      <a:srgbClr val="C00000"/>
                    </a:solidFill>
                  </a:rPr>
                  <a:t>Derandomized</a:t>
                </a:r>
                <a:r>
                  <a:rPr lang="en-US" dirty="0">
                    <a:solidFill>
                      <a:srgbClr val="C00000"/>
                    </a:solidFill>
                  </a:rPr>
                  <a:t> BBS Attack [</a:t>
                </a:r>
                <a:r>
                  <a:rPr lang="en-US" b="1" dirty="0">
                    <a:solidFill>
                      <a:srgbClr val="C00000"/>
                    </a:solidFill>
                  </a:rPr>
                  <a:t>C</a:t>
                </a:r>
                <a:r>
                  <a:rPr lang="en-US" dirty="0">
                    <a:solidFill>
                      <a:srgbClr val="C00000"/>
                    </a:solidFill>
                  </a:rPr>
                  <a:t>T’25])</a:t>
                </a:r>
                <a:r>
                  <a:rPr lang="en-US" b="1" dirty="0">
                    <a:solidFill>
                      <a:srgbClr val="C00000"/>
                    </a:solidFill>
                  </a:rPr>
                  <a:t> </a:t>
                </a:r>
                <a:r>
                  <a:rPr lang="en-US" dirty="0"/>
                  <a:t>Let </a:t>
                </a:r>
                <a14:m>
                  <m:oMath xmlns:m="http://schemas.openxmlformats.org/officeDocument/2006/math">
                    <m:r>
                      <a:rPr lang="en-US" b="0" i="1" smtClean="0">
                        <a:solidFill>
                          <a:schemeClr val="tx2">
                            <a:lumMod val="50000"/>
                            <a:lumOff val="50000"/>
                          </a:schemeClr>
                        </a:solidFill>
                        <a:latin typeface="Cambria Math" panose="02040503050406030204" pitchFamily="18" charset="0"/>
                      </a:rPr>
                      <m:t>𝑑</m:t>
                    </m:r>
                    <m:r>
                      <a:rPr lang="en-US" b="0" i="1" smtClean="0">
                        <a:solidFill>
                          <a:schemeClr val="tx2">
                            <a:lumMod val="50000"/>
                            <a:lumOff val="50000"/>
                          </a:schemeClr>
                        </a:solidFill>
                        <a:latin typeface="Cambria Math" panose="02040503050406030204" pitchFamily="18" charset="0"/>
                      </a:rPr>
                      <m:t>|</m:t>
                    </m:r>
                    <m:d>
                      <m:dPr>
                        <m:ctrlPr>
                          <a:rPr lang="en-US" b="0" i="1" smtClean="0">
                            <a:solidFill>
                              <a:schemeClr val="tx2">
                                <a:lumMod val="50000"/>
                                <a:lumOff val="50000"/>
                              </a:schemeClr>
                            </a:solidFill>
                            <a:latin typeface="Cambria Math" panose="02040503050406030204" pitchFamily="18" charset="0"/>
                          </a:rPr>
                        </m:ctrlPr>
                      </m:dPr>
                      <m:e>
                        <m:r>
                          <a:rPr lang="en-US" b="0" i="1" smtClean="0">
                            <a:solidFill>
                              <a:schemeClr val="tx2">
                                <a:lumMod val="50000"/>
                                <a:lumOff val="50000"/>
                              </a:schemeClr>
                            </a:solidFill>
                            <a:latin typeface="Cambria Math" panose="02040503050406030204" pitchFamily="18" charset="0"/>
                          </a:rPr>
                          <m:t>𝑝</m:t>
                        </m:r>
                        <m:r>
                          <a:rPr lang="en-US" b="0" i="1" smtClean="0">
                            <a:solidFill>
                              <a:schemeClr val="tx2">
                                <a:lumMod val="50000"/>
                                <a:lumOff val="50000"/>
                              </a:schemeClr>
                            </a:solidFill>
                            <a:latin typeface="Cambria Math" panose="02040503050406030204" pitchFamily="18" charset="0"/>
                          </a:rPr>
                          <m:t>−1</m:t>
                        </m:r>
                      </m:e>
                    </m:d>
                    <m:r>
                      <a:rPr lang="en-US" b="0" i="0" smtClean="0">
                        <a:solidFill>
                          <a:schemeClr val="tx1"/>
                        </a:solidFill>
                        <a:latin typeface="Cambria Math" panose="02040503050406030204" pitchFamily="18" charset="0"/>
                      </a:rPr>
                      <m:t>,</m:t>
                    </m:r>
                  </m:oMath>
                </a14:m>
                <a:r>
                  <a:rPr lang="en-US" dirty="0">
                    <a:solidFill>
                      <a:schemeClr val="tx2">
                        <a:lumMod val="50000"/>
                        <a:lumOff val="50000"/>
                      </a:schemeClr>
                    </a:solidFill>
                  </a:rPr>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i="1">
                            <a:latin typeface="Cambria Math" panose="02040503050406030204" pitchFamily="18" charset="0"/>
                            <a:ea typeface="Cambria Math" panose="02040503050406030204" pitchFamily="18" charset="0"/>
                          </a:rPr>
                          <m:t>𝔾</m:t>
                        </m:r>
                      </m:sub>
                    </m:sSub>
                    <m:r>
                      <a:rPr lang="en-US" i="1">
                        <a:latin typeface="Cambria Math" panose="02040503050406030204" pitchFamily="18" charset="0"/>
                        <a:ea typeface="Cambria Math" panose="02040503050406030204" pitchFamily="18" charset="0"/>
                      </a:rPr>
                      <m:t> </m:t>
                    </m:r>
                  </m:oMath>
                </a14:m>
                <a:r>
                  <a:rPr lang="en-US" dirty="0"/>
                  <a:t>be time for </a:t>
                </a:r>
                <a:r>
                  <a:rPr lang="en-US" i="1" dirty="0"/>
                  <a:t>group exponentiation. </a:t>
                </a:r>
                <a:br>
                  <a:rPr lang="en-US" i="1" dirty="0"/>
                </a:br>
                <a:r>
                  <a:rPr lang="en-US" dirty="0"/>
                  <a:t>Then,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𝒜</m:t>
                        </m:r>
                      </m:e>
                      <m:sub>
                        <m:r>
                          <a:rPr lang="en-US" b="0" i="1" smtClean="0">
                            <a:latin typeface="Cambria Math" panose="02040503050406030204" pitchFamily="18" charset="0"/>
                            <a:ea typeface="Cambria Math" panose="02040503050406030204" pitchFamily="18" charset="0"/>
                          </a:rPr>
                          <m:t>1</m:t>
                        </m:r>
                      </m:sub>
                    </m:sSub>
                  </m:oMath>
                </a14:m>
                <a:r>
                  <a:rPr lang="en-US" i="1" dirty="0"/>
                  <a:t> </a:t>
                </a:r>
                <a:r>
                  <a:rPr lang="en-US" i="1" u="sng" dirty="0">
                    <a:solidFill>
                      <a:srgbClr val="C00000"/>
                    </a:solidFill>
                  </a:rPr>
                  <a:t>making distinct signing queries</a:t>
                </a:r>
                <a:r>
                  <a:rPr lang="en-US" i="1" dirty="0">
                    <a:solidFill>
                      <a:srgbClr val="C00000"/>
                    </a:solidFill>
                  </a:rPr>
                  <a:t> </a:t>
                </a:r>
                <a:r>
                  <a:rPr lang="en-US" dirty="0" err="1"/>
                  <a:t>s.t.</a:t>
                </a:r>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=2</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+2 ,</m:t>
                      </m:r>
                    </m:oMath>
                  </m:oMathPara>
                </a14:m>
                <a:endParaRPr lang="en-US" sz="2400" b="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000" i="1" dirty="0" smtClean="0">
                                  <a:solidFill>
                                    <a:schemeClr val="accent2">
                                      <a:lumMod val="75000"/>
                                    </a:schemeClr>
                                  </a:solidFill>
                                  <a:latin typeface="Cambria Math" panose="02040503050406030204" pitchFamily="18" charset="0"/>
                                </a:rPr>
                              </m:ctrlPr>
                            </m:sSubPr>
                            <m:e>
                              <m:r>
                                <a:rPr lang="en-US" sz="2000" i="1" dirty="0">
                                  <a:solidFill>
                                    <a:schemeClr val="accent2">
                                      <a:lumMod val="75000"/>
                                    </a:schemeClr>
                                  </a:solidFill>
                                  <a:latin typeface="Cambria Math" panose="02040503050406030204" pitchFamily="18" charset="0"/>
                                </a:rPr>
                                <m:t>𝑇</m:t>
                              </m:r>
                            </m:e>
                            <m:sub>
                              <m:r>
                                <a:rPr lang="en-US" sz="2000" i="1">
                                  <a:solidFill>
                                    <a:schemeClr val="accent2">
                                      <a:lumMod val="75000"/>
                                    </a:schemeClr>
                                  </a:solidFill>
                                  <a:latin typeface="Cambria Math" panose="02040503050406030204" pitchFamily="18" charset="0"/>
                                  <a:ea typeface="Cambria Math" panose="02040503050406030204" pitchFamily="18" charset="0"/>
                                </a:rPr>
                                <m:t>𝔾</m:t>
                              </m:r>
                            </m:sub>
                          </m:sSub>
                          <m:r>
                            <a:rPr lang="en-US" sz="20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b="0" dirty="0">
                  <a:ea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83D77939-69CE-1504-6C76-F826AB7E24A1}"/>
                  </a:ext>
                </a:extLst>
              </p:cNvPr>
              <p:cNvSpPr>
                <a:spLocks noGrp="1" noRot="1" noChangeAspect="1" noMove="1" noResize="1" noEditPoints="1" noAdjustHandles="1" noChangeArrowheads="1" noChangeShapeType="1" noTextEdit="1"/>
              </p:cNvSpPr>
              <p:nvPr>
                <p:ph idx="1"/>
              </p:nvPr>
            </p:nvSpPr>
            <p:spPr>
              <a:xfrm>
                <a:off x="490010" y="1763382"/>
                <a:ext cx="8120590" cy="2805795"/>
              </a:xfrm>
              <a:blipFill>
                <a:blip r:embed="rId3"/>
                <a:stretch>
                  <a:fillRect l="-1560" t="-360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C8BD4D1-6AD8-858E-617E-60D0EA17E80E}"/>
              </a:ext>
            </a:extLst>
          </p:cNvPr>
          <p:cNvGrpSpPr/>
          <p:nvPr/>
        </p:nvGrpSpPr>
        <p:grpSpPr>
          <a:xfrm>
            <a:off x="136516" y="4494894"/>
            <a:ext cx="8391524" cy="1861456"/>
            <a:chOff x="528638" y="4631419"/>
            <a:chExt cx="8391524" cy="1861456"/>
          </a:xfrm>
        </p:grpSpPr>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B3C9FAC2-BAF8-4082-61C3-9CCF20E0D5B2}"/>
                    </a:ext>
                  </a:extLst>
                </p:cNvPr>
                <p:cNvSpPr/>
                <p:nvPr/>
              </p:nvSpPr>
              <p:spPr>
                <a:xfrm>
                  <a:off x="838198" y="4631419"/>
                  <a:ext cx="7561883" cy="186145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dirty="0">
                      <a:solidFill>
                        <a:srgbClr val="C00000"/>
                      </a:solidFill>
                    </a:rPr>
                    <a:t>BBS+ Attack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𝒜</m:t>
                          </m:r>
                        </m:e>
                        <m:sub>
                          <m:r>
                            <a:rPr lang="en-US" sz="2800" i="1">
                              <a:solidFill>
                                <a:srgbClr val="C00000"/>
                              </a:solidFill>
                              <a:latin typeface="Cambria Math" panose="02040503050406030204" pitchFamily="18" charset="0"/>
                              <a:ea typeface="Cambria Math" panose="02040503050406030204" pitchFamily="18" charset="0"/>
                            </a:rPr>
                            <m:t>2</m:t>
                          </m:r>
                        </m:sub>
                      </m:sSub>
                    </m:oMath>
                  </a14:m>
                  <a:r>
                    <a:rPr lang="en-US" sz="2800" dirty="0">
                      <a:solidFill>
                        <a:srgbClr val="C00000"/>
                      </a:solidFill>
                    </a:rPr>
                    <a:t>: </a:t>
                  </a:r>
                </a:p>
              </p:txBody>
            </p:sp>
          </mc:Choice>
          <mc:Fallback xmlns="">
            <p:sp>
              <p:nvSpPr>
                <p:cNvPr id="9" name="Rounded Rectangle 8">
                  <a:extLst>
                    <a:ext uri="{FF2B5EF4-FFF2-40B4-BE49-F238E27FC236}">
                      <a16:creationId xmlns:a16="http://schemas.microsoft.com/office/drawing/2014/main" id="{B3C9FAC2-BAF8-4082-61C3-9CCF20E0D5B2}"/>
                    </a:ext>
                  </a:extLst>
                </p:cNvPr>
                <p:cNvSpPr>
                  <a:spLocks noRot="1" noChangeAspect="1" noMove="1" noResize="1" noEditPoints="1" noAdjustHandles="1" noChangeArrowheads="1" noChangeShapeType="1" noTextEdit="1"/>
                </p:cNvSpPr>
                <p:nvPr/>
              </p:nvSpPr>
              <p:spPr>
                <a:xfrm>
                  <a:off x="838198" y="4631419"/>
                  <a:ext cx="7561883" cy="1861456"/>
                </a:xfrm>
                <a:prstGeom prst="roundRect">
                  <a:avLst/>
                </a:prstGeom>
                <a:blipFill>
                  <a:blip r:embed="rId4"/>
                  <a:stretch>
                    <a:fillRect l="-33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544A62-FB32-538C-2350-EAE17773AAC5}"/>
                    </a:ext>
                  </a:extLst>
                </p:cNvPr>
                <p:cNvSpPr txBox="1"/>
                <p:nvPr/>
              </p:nvSpPr>
              <p:spPr>
                <a:xfrm>
                  <a:off x="528638" y="5057918"/>
                  <a:ext cx="8391524" cy="12984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r>
                              <a:rPr lang="en-US" sz="2400" b="0" i="0" smtClean="0">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≥1 −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=3</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+3 ,</m:t>
                        </m:r>
                      </m:oMath>
                    </m:oMathPara>
                  </a14:m>
                  <a:endParaRPr lang="en-US" sz="2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dirty="0">
                                    <a:solidFill>
                                      <a:schemeClr val="accent2">
                                        <a:lumMod val="75000"/>
                                      </a:schemeClr>
                                    </a:solidFill>
                                    <a:latin typeface="Cambria Math" panose="02040503050406030204" pitchFamily="18" charset="0"/>
                                  </a:rPr>
                                </m:ctrlPr>
                              </m:sSubPr>
                              <m:e>
                                <m:r>
                                  <a:rPr lang="en-US" sz="2400" i="1" dirty="0">
                                    <a:solidFill>
                                      <a:schemeClr val="accent2">
                                        <a:lumMod val="75000"/>
                                      </a:schemeClr>
                                    </a:solidFill>
                                    <a:latin typeface="Cambria Math" panose="02040503050406030204" pitchFamily="18" charset="0"/>
                                  </a:rPr>
                                  <m:t>𝑇</m:t>
                                </m:r>
                              </m:e>
                              <m:sub>
                                <m:r>
                                  <a:rPr lang="en-US" sz="2400" i="1">
                                    <a:solidFill>
                                      <a:schemeClr val="accent2">
                                        <a:lumMod val="75000"/>
                                      </a:schemeClr>
                                    </a:solidFill>
                                    <a:latin typeface="Cambria Math" panose="02040503050406030204" pitchFamily="18" charset="0"/>
                                    <a:ea typeface="Cambria Math" panose="02040503050406030204" pitchFamily="18" charset="0"/>
                                  </a:rPr>
                                  <m:t>𝔾</m:t>
                                </m:r>
                              </m:sub>
                            </m:sSub>
                            <m:r>
                              <a:rPr lang="en-US" sz="24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A5544A62-FB32-538C-2350-EAE17773AAC5}"/>
                    </a:ext>
                  </a:extLst>
                </p:cNvPr>
                <p:cNvSpPr txBox="1">
                  <a:spLocks noRot="1" noChangeAspect="1" noMove="1" noResize="1" noEditPoints="1" noAdjustHandles="1" noChangeArrowheads="1" noChangeShapeType="1" noTextEdit="1"/>
                </p:cNvSpPr>
                <p:nvPr/>
              </p:nvSpPr>
              <p:spPr>
                <a:xfrm>
                  <a:off x="528638" y="5057918"/>
                  <a:ext cx="8391524" cy="1298432"/>
                </a:xfrm>
                <a:prstGeom prst="rect">
                  <a:avLst/>
                </a:prstGeom>
                <a:blipFill>
                  <a:blip r:embed="rId5"/>
                  <a:stretch>
                    <a:fillRect b="-4854"/>
                  </a:stretch>
                </a:blipFill>
              </p:spPr>
              <p:txBody>
                <a:bodyPr/>
                <a:lstStyle/>
                <a:p>
                  <a:r>
                    <a:rPr lang="en-US">
                      <a:noFill/>
                    </a:rPr>
                    <a:t> </a:t>
                  </a:r>
                </a:p>
              </p:txBody>
            </p:sp>
          </mc:Fallback>
        </mc:AlternateContent>
      </p:grpSp>
      <p:sp>
        <p:nvSpPr>
          <p:cNvPr id="11" name="Slide Number Placeholder 10">
            <a:extLst>
              <a:ext uri="{FF2B5EF4-FFF2-40B4-BE49-F238E27FC236}">
                <a16:creationId xmlns:a16="http://schemas.microsoft.com/office/drawing/2014/main" id="{E7207D31-B2B7-878A-0ED7-B15A4B381EFB}"/>
              </a:ext>
            </a:extLst>
          </p:cNvPr>
          <p:cNvSpPr>
            <a:spLocks noGrp="1"/>
          </p:cNvSpPr>
          <p:nvPr>
            <p:ph type="sldNum" sz="quarter" idx="12"/>
          </p:nvPr>
        </p:nvSpPr>
        <p:spPr/>
        <p:txBody>
          <a:bodyPr/>
          <a:lstStyle/>
          <a:p>
            <a:fld id="{55D15609-A41A-3E41-B06F-A203A646914D}" type="slidenum">
              <a:rPr lang="en-US" smtClean="0"/>
              <a:t>12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73BBB4-277A-0AA9-1FDC-922E549D3888}"/>
                  </a:ext>
                </a:extLst>
              </p:cNvPr>
              <p:cNvSpPr txBox="1"/>
              <p:nvPr/>
            </p:nvSpPr>
            <p:spPr>
              <a:xfrm>
                <a:off x="8219947" y="822365"/>
                <a:ext cx="3743434" cy="1736646"/>
              </a:xfrm>
              <a:prstGeom prst="roundRect">
                <a:avLst/>
              </a:prstGeom>
              <a:solidFill>
                <a:schemeClr val="accent1">
                  <a:lumMod val="20000"/>
                  <a:lumOff val="80000"/>
                </a:schemeClr>
              </a:solidFill>
            </p:spPr>
            <p:txBody>
              <a:bodyPr wrap="square">
                <a:spAutoFit/>
              </a:bodyPr>
              <a:lstStyle/>
              <a:p>
                <a:pPr>
                  <a:lnSpc>
                    <a:spcPct val="100000"/>
                  </a:lnSpc>
                </a:pPr>
                <a:r>
                  <a:rPr lang="en-US" sz="2400" dirty="0">
                    <a:solidFill>
                      <a:srgbClr val="C00000"/>
                    </a:solidFill>
                  </a:rPr>
                  <a:t>Can be extended to show BBS/BBS+ security =&gt; </a:t>
                </a:r>
                <a14:m>
                  <m:oMath xmlns:m="http://schemas.openxmlformats.org/officeDocument/2006/math">
                    <m:r>
                      <m:rPr>
                        <m:sty m:val="p"/>
                      </m:rPr>
                      <a:rPr lang="en-US" sz="2400" i="0" dirty="0" smtClean="0">
                        <a:solidFill>
                          <a:srgbClr val="C00000"/>
                        </a:solidFill>
                        <a:latin typeface="Cambria Math" panose="02040503050406030204" pitchFamily="18" charset="0"/>
                      </a:rPr>
                      <m:t>Θ</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m:t>
                    </m:r>
                    <m:r>
                      <a:rPr lang="en-US" sz="2400" i="1" dirty="0" smtClean="0">
                        <a:solidFill>
                          <a:srgbClr val="C00000"/>
                        </a:solidFill>
                        <a:latin typeface="Cambria Math" panose="02040503050406030204" pitchFamily="18" charset="0"/>
                      </a:rPr>
                      <m:t>)</m:t>
                    </m:r>
                  </m:oMath>
                </a14:m>
                <a:r>
                  <a:rPr lang="en-US" sz="2400" dirty="0">
                    <a:solidFill>
                      <a:srgbClr val="C00000"/>
                    </a:solidFill>
                  </a:rPr>
                  <a:t>-SDH / </a:t>
                </a:r>
                <a14:m>
                  <m:oMath xmlns:m="http://schemas.openxmlformats.org/officeDocument/2006/math">
                    <m:r>
                      <m:rPr>
                        <m:sty m:val="p"/>
                      </m:rPr>
                      <a:rPr lang="en-US" sz="2400"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𝑞</m:t>
                    </m:r>
                    <m:r>
                      <a:rPr lang="en-US" sz="2400" i="1" dirty="0">
                        <a:solidFill>
                          <a:srgbClr val="C00000"/>
                        </a:solidFill>
                        <a:latin typeface="Cambria Math" panose="02040503050406030204" pitchFamily="18" charset="0"/>
                      </a:rPr>
                      <m:t>)</m:t>
                    </m:r>
                  </m:oMath>
                </a14:m>
                <a:r>
                  <a:rPr lang="en-US" sz="2400" dirty="0">
                    <a:solidFill>
                      <a:srgbClr val="C00000"/>
                    </a:solidFill>
                  </a:rPr>
                  <a:t>- DL assumptions.</a:t>
                </a:r>
              </a:p>
            </p:txBody>
          </p:sp>
        </mc:Choice>
        <mc:Fallback xmlns="">
          <p:sp>
            <p:nvSpPr>
              <p:cNvPr id="6" name="TextBox 5">
                <a:extLst>
                  <a:ext uri="{FF2B5EF4-FFF2-40B4-BE49-F238E27FC236}">
                    <a16:creationId xmlns:a16="http://schemas.microsoft.com/office/drawing/2014/main" id="{7673BBB4-277A-0AA9-1FDC-922E549D3888}"/>
                  </a:ext>
                </a:extLst>
              </p:cNvPr>
              <p:cNvSpPr txBox="1">
                <a:spLocks noRot="1" noChangeAspect="1" noMove="1" noResize="1" noEditPoints="1" noAdjustHandles="1" noChangeArrowheads="1" noChangeShapeType="1" noTextEdit="1"/>
              </p:cNvSpPr>
              <p:nvPr/>
            </p:nvSpPr>
            <p:spPr>
              <a:xfrm>
                <a:off x="8219947" y="822365"/>
                <a:ext cx="3743434" cy="1736646"/>
              </a:xfrm>
              <a:prstGeom prst="roundRect">
                <a:avLst/>
              </a:prstGeom>
              <a:blipFill>
                <a:blip r:embed="rId6"/>
                <a:stretch>
                  <a:fillRect l="-339"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02E5E6-227D-1AC4-5EED-8DE753429E6D}"/>
                  </a:ext>
                </a:extLst>
              </p:cNvPr>
              <p:cNvSpPr txBox="1"/>
              <p:nvPr/>
            </p:nvSpPr>
            <p:spPr>
              <a:xfrm>
                <a:off x="8219946" y="3006586"/>
                <a:ext cx="3788835" cy="2962513"/>
              </a:xfrm>
              <a:prstGeom prst="wedgeRoundRectCallout">
                <a:avLst>
                  <a:gd name="adj1" fmla="val -89660"/>
                  <a:gd name="adj2" fmla="val -21523"/>
                  <a:gd name="adj3" fmla="val 16667"/>
                </a:avLst>
              </a:prstGeom>
              <a:solidFill>
                <a:srgbClr val="F3E7E7"/>
              </a:solidFill>
            </p:spPr>
            <p:txBody>
              <a:bodyPr wrap="square">
                <a:spAutoFit/>
              </a:bodyPr>
              <a:lstStyle/>
              <a:p>
                <a:pPr>
                  <a:lnSpc>
                    <a:spcPct val="100000"/>
                  </a:lnSpc>
                </a:pPr>
                <a:r>
                  <a:rPr lang="en-US" sz="2400" dirty="0">
                    <a:solidFill>
                      <a:srgbClr val="C00000"/>
                    </a:solidFill>
                  </a:rPr>
                  <a:t>Practical consequence:</a:t>
                </a:r>
                <a:r>
                  <a:rPr lang="en-US" sz="2400" dirty="0"/>
                  <a:t> On the group BLS12-381 (suggested in the IRTF draft) with </a:t>
                </a:r>
                <a14:m>
                  <m:oMath xmlns:m="http://schemas.openxmlformats.org/officeDocument/2006/math">
                    <m:r>
                      <a:rPr lang="en-US" sz="2400" i="1">
                        <a:latin typeface="Cambria Math" panose="02040503050406030204" pitchFamily="18" charset="0"/>
                      </a:rPr>
                      <m:t>𝑞</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36</m:t>
                        </m:r>
                      </m:sup>
                    </m:sSup>
                  </m:oMath>
                </a14:m>
                <a:r>
                  <a:rPr lang="en-US" sz="2400" dirty="0"/>
                  <a:t>, security level of (derandomized) BBS and BBS+ is roughly 110-bit. </a:t>
                </a:r>
                <a:endParaRPr lang="en-US" dirty="0"/>
              </a:p>
            </p:txBody>
          </p:sp>
        </mc:Choice>
        <mc:Fallback xmlns="">
          <p:sp>
            <p:nvSpPr>
              <p:cNvPr id="12" name="TextBox 11">
                <a:extLst>
                  <a:ext uri="{FF2B5EF4-FFF2-40B4-BE49-F238E27FC236}">
                    <a16:creationId xmlns:a16="http://schemas.microsoft.com/office/drawing/2014/main" id="{8F02E5E6-227D-1AC4-5EED-8DE753429E6D}"/>
                  </a:ext>
                </a:extLst>
              </p:cNvPr>
              <p:cNvSpPr txBox="1">
                <a:spLocks noRot="1" noChangeAspect="1" noMove="1" noResize="1" noEditPoints="1" noAdjustHandles="1" noChangeArrowheads="1" noChangeShapeType="1" noTextEdit="1"/>
              </p:cNvSpPr>
              <p:nvPr/>
            </p:nvSpPr>
            <p:spPr>
              <a:xfrm>
                <a:off x="8219946" y="3006586"/>
                <a:ext cx="3788835" cy="2962513"/>
              </a:xfrm>
              <a:prstGeom prst="wedgeRoundRectCallout">
                <a:avLst>
                  <a:gd name="adj1" fmla="val -89660"/>
                  <a:gd name="adj2" fmla="val -21523"/>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3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3248-39DD-B287-AF20-8DEF00A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E327D-F998-4E57-167C-D7C085266822}"/>
              </a:ext>
            </a:extLst>
          </p:cNvPr>
          <p:cNvSpPr>
            <a:spLocks noGrp="1"/>
          </p:cNvSpPr>
          <p:nvPr>
            <p:ph type="title"/>
          </p:nvPr>
        </p:nvSpPr>
        <p:spPr/>
        <p:txBody>
          <a:bodyPr/>
          <a:lstStyle/>
          <a:p>
            <a:r>
              <a:rPr lang="en-US" dirty="0"/>
              <a:t>Starting Point: Jao and Yoshida attack [JY’09]</a:t>
            </a:r>
          </a:p>
        </p:txBody>
      </p:sp>
      <p:cxnSp>
        <p:nvCxnSpPr>
          <p:cNvPr id="6" name="Straight Arrow Connector 5">
            <a:extLst>
              <a:ext uri="{FF2B5EF4-FFF2-40B4-BE49-F238E27FC236}">
                <a16:creationId xmlns:a16="http://schemas.microsoft.com/office/drawing/2014/main" id="{FAAA3BCD-1D44-7695-574F-0112D9F57B04}"/>
              </a:ext>
            </a:extLst>
          </p:cNvPr>
          <p:cNvCxnSpPr/>
          <p:nvPr/>
        </p:nvCxnSpPr>
        <p:spPr>
          <a:xfrm>
            <a:off x="2821380" y="2848354"/>
            <a:ext cx="2438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C4E2026A-DC29-F66C-627E-E2F382953C8E}"/>
                  </a:ext>
                </a:extLst>
              </p:cNvPr>
              <p:cNvSpPr/>
              <p:nvPr/>
            </p:nvSpPr>
            <p:spPr>
              <a:xfrm>
                <a:off x="340700" y="3429179"/>
                <a:ext cx="2026024" cy="115986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Oracle</a:t>
                </a:r>
                <a:r>
                  <a:rPr lang="en-US" sz="2400" dirty="0">
                    <a:solidFill>
                      <a:srgbClr val="C00000"/>
                    </a:solidFill>
                  </a:rPr>
                  <a:t> S(</a:t>
                </a:r>
                <a14:m>
                  <m:oMath xmlns:m="http://schemas.openxmlformats.org/officeDocument/2006/math">
                    <m:r>
                      <a:rPr lang="en-US" sz="2400" i="1" dirty="0" smtClean="0">
                        <a:solidFill>
                          <a:srgbClr val="C00000"/>
                        </a:solidFill>
                        <a:latin typeface="Cambria Math" panose="02040503050406030204" pitchFamily="18" charset="0"/>
                        <a:ea typeface="Cambria Math" panose="02040503050406030204" pitchFamily="18" charset="0"/>
                      </a:rPr>
                      <m:t>𝑚</m:t>
                    </m:r>
                  </m:oMath>
                </a14:m>
                <a:r>
                  <a:rPr lang="en-US" sz="2400" dirty="0">
                    <a:solidFill>
                      <a:srgbClr val="C00000"/>
                    </a:solidFill>
                  </a:rPr>
                  <a:t>)</a:t>
                </a:r>
              </a:p>
            </p:txBody>
          </p:sp>
        </mc:Choice>
        <mc:Fallback xmlns="">
          <p:sp>
            <p:nvSpPr>
              <p:cNvPr id="7" name="Rounded Rectangle 6">
                <a:extLst>
                  <a:ext uri="{FF2B5EF4-FFF2-40B4-BE49-F238E27FC236}">
                    <a16:creationId xmlns:a16="http://schemas.microsoft.com/office/drawing/2014/main" id="{C4E2026A-DC29-F66C-627E-E2F382953C8E}"/>
                  </a:ext>
                </a:extLst>
              </p:cNvPr>
              <p:cNvSpPr>
                <a:spLocks noRot="1" noChangeAspect="1" noMove="1" noResize="1" noEditPoints="1" noAdjustHandles="1" noChangeArrowheads="1" noChangeShapeType="1" noTextEdit="1"/>
              </p:cNvSpPr>
              <p:nvPr/>
            </p:nvSpPr>
            <p:spPr>
              <a:xfrm>
                <a:off x="340700" y="3429179"/>
                <a:ext cx="2026024" cy="1159866"/>
              </a:xfrm>
              <a:prstGeom prst="roundRect">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4AC2E7-D86C-B309-3499-DC74D4A2AD9A}"/>
                  </a:ext>
                </a:extLst>
              </p:cNvPr>
              <p:cNvSpPr txBox="1"/>
              <p:nvPr/>
            </p:nvSpPr>
            <p:spPr>
              <a:xfrm>
                <a:off x="3234473" y="2308118"/>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oMath>
                  </m:oMathPara>
                </a14:m>
                <a:endParaRPr lang="en-US" sz="2400" i="1" dirty="0"/>
              </a:p>
            </p:txBody>
          </p:sp>
        </mc:Choice>
        <mc:Fallback xmlns="">
          <p:sp>
            <p:nvSpPr>
              <p:cNvPr id="11" name="TextBox 10">
                <a:extLst>
                  <a:ext uri="{FF2B5EF4-FFF2-40B4-BE49-F238E27FC236}">
                    <a16:creationId xmlns:a16="http://schemas.microsoft.com/office/drawing/2014/main" id="{034AC2E7-D86C-B309-3499-DC74D4A2AD9A}"/>
                  </a:ext>
                </a:extLst>
              </p:cNvPr>
              <p:cNvSpPr txBox="1">
                <a:spLocks noRot="1" noChangeAspect="1" noMove="1" noResize="1" noEditPoints="1" noAdjustHandles="1" noChangeArrowheads="1" noChangeShapeType="1" noTextEdit="1"/>
              </p:cNvSpPr>
              <p:nvPr/>
            </p:nvSpPr>
            <p:spPr>
              <a:xfrm>
                <a:off x="3234473" y="2308118"/>
                <a:ext cx="1467208" cy="461665"/>
              </a:xfrm>
              <a:prstGeom prst="rect">
                <a:avLst/>
              </a:prstGeom>
              <a:blipFill>
                <a:blip r:embed="rId5"/>
                <a:stretch>
                  <a:fillRect b="-1891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7DFCEDF-4661-6E44-C250-9ACF23DAA83E}"/>
              </a:ext>
            </a:extLst>
          </p:cNvPr>
          <p:cNvCxnSpPr>
            <a:cxnSpLocks/>
          </p:cNvCxnSpPr>
          <p:nvPr/>
        </p:nvCxnSpPr>
        <p:spPr>
          <a:xfrm>
            <a:off x="2821380" y="4508888"/>
            <a:ext cx="229339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32FBFC-8CA3-B5E0-DAE2-33A599F6934C}"/>
                  </a:ext>
                </a:extLst>
              </p:cNvPr>
              <p:cNvSpPr txBox="1"/>
              <p:nvPr/>
            </p:nvSpPr>
            <p:spPr>
              <a:xfrm>
                <a:off x="2164881" y="3660258"/>
                <a:ext cx="3904544" cy="848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𝜎</m:t>
                          </m:r>
                        </m:e>
                        <m:sub>
                          <m:r>
                            <a:rPr lang="en-US" sz="2400" b="0" i="1" smtClean="0">
                              <a:solidFill>
                                <a:schemeClr val="accent2">
                                  <a:lumMod val="75000"/>
                                </a:schemeClr>
                              </a:solidFill>
                              <a:latin typeface="Cambria Math" panose="02040503050406030204" pitchFamily="18" charset="0"/>
                            </a:rPr>
                            <m:t>𝑖</m:t>
                          </m:r>
                        </m:sub>
                      </m:sSub>
                      <m:r>
                        <a:rPr lang="en-US" sz="2400" b="0" i="1" smtClean="0">
                          <a:solidFill>
                            <a:schemeClr val="accent2">
                              <a:lumMod val="75000"/>
                            </a:schemeClr>
                          </a:solidFill>
                          <a:latin typeface="Cambria Math" panose="02040503050406030204" pitchFamily="18" charset="0"/>
                        </a:rPr>
                        <m:t>=</m:t>
                      </m:r>
                      <m:d>
                        <m:dPr>
                          <m:ctrlPr>
                            <a:rPr lang="en-US" sz="2400" i="1">
                              <a:solidFill>
                                <a:schemeClr val="accent2">
                                  <a:lumMod val="75000"/>
                                </a:schemeClr>
                              </a:solidFill>
                              <a:latin typeface="Cambria Math" panose="02040503050406030204" pitchFamily="18" charset="0"/>
                            </a:rPr>
                          </m:ctrlPr>
                        </m:dPr>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𝐴</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a:rPr lang="en-US" sz="2400" i="1">
                                  <a:solidFill>
                                    <a:schemeClr val="accent2">
                                      <a:lumMod val="75000"/>
                                    </a:schemeClr>
                                  </a:solidFill>
                                  <a:latin typeface="Cambria Math" panose="02040503050406030204" pitchFamily="18" charset="0"/>
                                </a:rPr>
                                <m:t>𝑥</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𝐺</m:t>
                              </m:r>
                            </m:e>
                            <m:sub>
                              <m:r>
                                <a:rPr lang="en-US" sz="2400" i="1">
                                  <a:solidFill>
                                    <a:schemeClr val="accent2">
                                      <a:lumMod val="75000"/>
                                    </a:schemeClr>
                                  </a:solidFill>
                                  <a:latin typeface="Cambria Math" panose="02040503050406030204" pitchFamily="18" charset="0"/>
                                </a:rPr>
                                <m:t>1</m:t>
                              </m:r>
                            </m:sub>
                          </m:sSub>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e>
                      </m:d>
                    </m:oMath>
                  </m:oMathPara>
                </a14:m>
                <a:endParaRPr lang="en-US" sz="2400" dirty="0">
                  <a:solidFill>
                    <a:schemeClr val="accent2">
                      <a:lumMod val="75000"/>
                    </a:schemeClr>
                  </a:solidFill>
                </a:endParaRPr>
              </a:p>
            </p:txBody>
          </p:sp>
        </mc:Choice>
        <mc:Fallback xmlns="">
          <p:sp>
            <p:nvSpPr>
              <p:cNvPr id="13" name="TextBox 12">
                <a:extLst>
                  <a:ext uri="{FF2B5EF4-FFF2-40B4-BE49-F238E27FC236}">
                    <a16:creationId xmlns:a16="http://schemas.microsoft.com/office/drawing/2014/main" id="{6532FBFC-8CA3-B5E0-DAE2-33A599F6934C}"/>
                  </a:ext>
                </a:extLst>
              </p:cNvPr>
              <p:cNvSpPr txBox="1">
                <a:spLocks noRot="1" noChangeAspect="1" noMove="1" noResize="1" noEditPoints="1" noAdjustHandles="1" noChangeArrowheads="1" noChangeShapeType="1" noTextEdit="1"/>
              </p:cNvSpPr>
              <p:nvPr/>
            </p:nvSpPr>
            <p:spPr>
              <a:xfrm>
                <a:off x="2164881" y="3660258"/>
                <a:ext cx="3904544" cy="848630"/>
              </a:xfrm>
              <a:prstGeom prst="rect">
                <a:avLst/>
              </a:prstGeom>
              <a:blipFill>
                <a:blip r:embed="rId6"/>
                <a:stretch>
                  <a:fillRect b="-294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4D33A5C-16DF-778A-F7AB-2583AA5BBDD3}"/>
              </a:ext>
            </a:extLst>
          </p:cNvPr>
          <p:cNvCxnSpPr>
            <a:cxnSpLocks/>
          </p:cNvCxnSpPr>
          <p:nvPr/>
        </p:nvCxnSpPr>
        <p:spPr>
          <a:xfrm flipH="1">
            <a:off x="2787734" y="3560079"/>
            <a:ext cx="232704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05B882-43A7-BB45-C211-BC585335EA04}"/>
                  </a:ext>
                </a:extLst>
              </p:cNvPr>
              <p:cNvSpPr txBox="1"/>
              <p:nvPr/>
            </p:nvSpPr>
            <p:spPr>
              <a:xfrm>
                <a:off x="3176369" y="3053990"/>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𝑚</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=0</m:t>
                      </m:r>
                    </m:oMath>
                  </m:oMathPara>
                </a14:m>
                <a:endParaRPr lang="en-US" sz="2400" dirty="0"/>
              </a:p>
            </p:txBody>
          </p:sp>
        </mc:Choice>
        <mc:Fallback xmlns="">
          <p:sp>
            <p:nvSpPr>
              <p:cNvPr id="18" name="TextBox 17">
                <a:extLst>
                  <a:ext uri="{FF2B5EF4-FFF2-40B4-BE49-F238E27FC236}">
                    <a16:creationId xmlns:a16="http://schemas.microsoft.com/office/drawing/2014/main" id="{7E05B882-43A7-BB45-C211-BC585335EA04}"/>
                  </a:ext>
                </a:extLst>
              </p:cNvPr>
              <p:cNvSpPr txBox="1">
                <a:spLocks noRot="1" noChangeAspect="1" noMove="1" noResize="1" noEditPoints="1" noAdjustHandles="1" noChangeArrowheads="1" noChangeShapeType="1" noTextEdit="1"/>
              </p:cNvSpPr>
              <p:nvPr/>
            </p:nvSpPr>
            <p:spPr>
              <a:xfrm>
                <a:off x="3176369" y="3053990"/>
                <a:ext cx="1467208" cy="461665"/>
              </a:xfrm>
              <a:prstGeom prst="rect">
                <a:avLst/>
              </a:prstGeom>
              <a:blipFill>
                <a:blip r:embed="rId7"/>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F319F7-5CDA-3B56-49BB-FE414A84CA8C}"/>
                  </a:ext>
                </a:extLst>
              </p:cNvPr>
              <p:cNvSpPr txBox="1"/>
              <p:nvPr/>
            </p:nvSpPr>
            <p:spPr>
              <a:xfrm>
                <a:off x="226470" y="1926691"/>
                <a:ext cx="2107244" cy="85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rPr>
                        <m:t>,</m:t>
                      </m:r>
                    </m:oMath>
                  </m:oMathPara>
                </a14:m>
                <a:endParaRPr lang="en-US" sz="2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𝑋</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𝐺</m:t>
                          </m:r>
                        </m:e>
                        <m:sub>
                          <m:r>
                            <a:rPr lang="en-US" sz="2400" i="1">
                              <a:solidFill>
                                <a:srgbClr val="C00000"/>
                              </a:solidFill>
                              <a:latin typeface="Cambria Math" panose="02040503050406030204" pitchFamily="18" charset="0"/>
                            </a:rPr>
                            <m:t>1</m:t>
                          </m:r>
                        </m:sub>
                      </m:sSub>
                    </m:oMath>
                  </m:oMathPara>
                </a14:m>
                <a:endParaRPr lang="en-US" sz="2400" dirty="0"/>
              </a:p>
            </p:txBody>
          </p:sp>
        </mc:Choice>
        <mc:Fallback xmlns="">
          <p:sp>
            <p:nvSpPr>
              <p:cNvPr id="21" name="TextBox 20">
                <a:extLst>
                  <a:ext uri="{FF2B5EF4-FFF2-40B4-BE49-F238E27FC236}">
                    <a16:creationId xmlns:a16="http://schemas.microsoft.com/office/drawing/2014/main" id="{D9F319F7-5CDA-3B56-49BB-FE414A84CA8C}"/>
                  </a:ext>
                </a:extLst>
              </p:cNvPr>
              <p:cNvSpPr txBox="1">
                <a:spLocks noRot="1" noChangeAspect="1" noMove="1" noResize="1" noEditPoints="1" noAdjustHandles="1" noChangeArrowheads="1" noChangeShapeType="1" noTextEdit="1"/>
              </p:cNvSpPr>
              <p:nvPr/>
            </p:nvSpPr>
            <p:spPr>
              <a:xfrm>
                <a:off x="226470" y="1926691"/>
                <a:ext cx="2107244" cy="859531"/>
              </a:xfrm>
              <a:prstGeom prst="rect">
                <a:avLst/>
              </a:prstGeom>
              <a:blipFill>
                <a:blip r:embed="rId8"/>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9F7F90-E0BD-64EB-4A5C-9D5B855ED38B}"/>
                  </a:ext>
                </a:extLst>
              </p:cNvPr>
              <p:cNvSpPr txBox="1"/>
              <p:nvPr/>
            </p:nvSpPr>
            <p:spPr>
              <a:xfrm>
                <a:off x="5642998" y="1302528"/>
                <a:ext cx="2549912" cy="523220"/>
              </a:xfrm>
              <a:prstGeom prst="rect">
                <a:avLst/>
              </a:prstGeom>
              <a:noFill/>
            </p:spPr>
            <p:txBody>
              <a:bodyPr wrap="square">
                <a:spAutoFit/>
              </a:bodyPr>
              <a:lstStyle/>
              <a:p>
                <a:r>
                  <a:rPr lang="en-US" sz="2800" dirty="0">
                    <a:solidFill>
                      <a:srgbClr val="C00000"/>
                    </a:solidFill>
                  </a:rPr>
                  <a:t>Adversary </a:t>
                </a:r>
                <a14:m>
                  <m:oMath xmlns:m="http://schemas.openxmlformats.org/officeDocument/2006/math">
                    <m:r>
                      <a:rPr lang="en-US" sz="2800" i="0"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24" name="TextBox 23">
                <a:extLst>
                  <a:ext uri="{FF2B5EF4-FFF2-40B4-BE49-F238E27FC236}">
                    <a16:creationId xmlns:a16="http://schemas.microsoft.com/office/drawing/2014/main" id="{B29F7F90-E0BD-64EB-4A5C-9D5B855ED38B}"/>
                  </a:ext>
                </a:extLst>
              </p:cNvPr>
              <p:cNvSpPr txBox="1">
                <a:spLocks noRot="1" noChangeAspect="1" noMove="1" noResize="1" noEditPoints="1" noAdjustHandles="1" noChangeArrowheads="1" noChangeShapeType="1" noTextEdit="1"/>
              </p:cNvSpPr>
              <p:nvPr/>
            </p:nvSpPr>
            <p:spPr>
              <a:xfrm>
                <a:off x="5642998" y="1302528"/>
                <a:ext cx="2549912" cy="523220"/>
              </a:xfrm>
              <a:prstGeom prst="rect">
                <a:avLst/>
              </a:prstGeom>
              <a:blipFill>
                <a:blip r:embed="rId9"/>
                <a:stretch>
                  <a:fillRect l="-4950"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0A161C-292B-F70C-56F8-10686E1CD686}"/>
                  </a:ext>
                </a:extLst>
              </p:cNvPr>
              <p:cNvSpPr txBox="1"/>
              <p:nvPr/>
            </p:nvSpPr>
            <p:spPr>
              <a:xfrm>
                <a:off x="8250956" y="1429162"/>
                <a:ext cx="3140477" cy="1328023"/>
              </a:xfrm>
              <a:prstGeom prst="wedgeRoundRectCallout">
                <a:avLst>
                  <a:gd name="adj1" fmla="val -65154"/>
                  <a:gd name="adj2" fmla="val 104037"/>
                  <a:gd name="adj3" fmla="val 16667"/>
                </a:avLst>
              </a:prstGeom>
              <a:solidFill>
                <a:schemeClr val="accent2">
                  <a:lumMod val="20000"/>
                  <a:lumOff val="80000"/>
                </a:schemeClr>
              </a:solidFill>
            </p:spPr>
            <p:txBody>
              <a:bodyPr wrap="square">
                <a:spAutoFit/>
              </a:bodyPr>
              <a:lstStyle/>
              <a:p>
                <a:r>
                  <a:rPr lang="en-US" sz="2400" dirty="0">
                    <a:solidFill>
                      <a:srgbClr val="C00000"/>
                    </a:solidFill>
                  </a:rPr>
                  <a:t>Linearly combine the signatures into a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-DL/SDH instance</a:t>
                </a:r>
              </a:p>
            </p:txBody>
          </p:sp>
        </mc:Choice>
        <mc:Fallback xmlns="">
          <p:sp>
            <p:nvSpPr>
              <p:cNvPr id="10" name="TextBox 9">
                <a:extLst>
                  <a:ext uri="{FF2B5EF4-FFF2-40B4-BE49-F238E27FC236}">
                    <a16:creationId xmlns:a16="http://schemas.microsoft.com/office/drawing/2014/main" id="{BA0A161C-292B-F70C-56F8-10686E1CD686}"/>
                  </a:ext>
                </a:extLst>
              </p:cNvPr>
              <p:cNvSpPr txBox="1">
                <a:spLocks noRot="1" noChangeAspect="1" noMove="1" noResize="1" noEditPoints="1" noAdjustHandles="1" noChangeArrowheads="1" noChangeShapeType="1" noTextEdit="1"/>
              </p:cNvSpPr>
              <p:nvPr/>
            </p:nvSpPr>
            <p:spPr>
              <a:xfrm>
                <a:off x="8250956" y="1429162"/>
                <a:ext cx="3140477" cy="1328023"/>
              </a:xfrm>
              <a:prstGeom prst="wedgeRoundRectCallout">
                <a:avLst>
                  <a:gd name="adj1" fmla="val -65154"/>
                  <a:gd name="adj2" fmla="val 104037"/>
                  <a:gd name="adj3" fmla="val 16667"/>
                </a:avLst>
              </a:prstGeom>
              <a:blipFill>
                <a:blip r:embed="rId10"/>
                <a:stretch>
                  <a:fillRect/>
                </a:stretch>
              </a:blipFill>
            </p:spPr>
            <p:txBody>
              <a:bodyPr/>
              <a:lstStyle/>
              <a:p>
                <a:r>
                  <a:rPr lang="en-US">
                    <a:noFill/>
                  </a:rPr>
                  <a:t> </a:t>
                </a:r>
              </a:p>
            </p:txBody>
          </p:sp>
        </mc:Fallback>
      </mc:AlternateContent>
      <p:pic>
        <p:nvPicPr>
          <p:cNvPr id="14" name="Graphic 13" descr="Badge 1 with solid fill">
            <a:extLst>
              <a:ext uri="{FF2B5EF4-FFF2-40B4-BE49-F238E27FC236}">
                <a16:creationId xmlns:a16="http://schemas.microsoft.com/office/drawing/2014/main" id="{3A77C800-5529-405A-FF5F-A6CB07DB75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7119" y="3952438"/>
            <a:ext cx="690835" cy="690835"/>
          </a:xfrm>
          <a:prstGeom prst="rect">
            <a:avLst/>
          </a:prstGeom>
        </p:spPr>
      </p:pic>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7D00D1B-7A9F-25DE-9053-7D4CBDE4E49A}"/>
                  </a:ext>
                </a:extLst>
              </p:cNvPr>
              <p:cNvSpPr/>
              <p:nvPr/>
            </p:nvSpPr>
            <p:spPr>
              <a:xfrm>
                <a:off x="8710050" y="3368670"/>
                <a:ext cx="3346445" cy="258519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Cheon’s attack [Cheon’06]</a:t>
                </a:r>
                <a:r>
                  <a:rPr lang="en-US" sz="2400" dirty="0">
                    <a:solidFill>
                      <a:srgbClr val="C00000"/>
                    </a:solidFill>
                  </a:rPr>
                  <a:t>: Break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 using </a:t>
                </a:r>
                <a14:m>
                  <m:oMath xmlns:m="http://schemas.openxmlformats.org/officeDocument/2006/math">
                    <m:rad>
                      <m:radPr>
                        <m:degHide m:val="on"/>
                        <m:ctrlPr>
                          <a:rPr lang="en-US" sz="2400" b="0" i="1" dirty="0" smtClean="0">
                            <a:solidFill>
                              <a:srgbClr val="C00000"/>
                            </a:solidFill>
                            <a:latin typeface="Cambria Math" panose="02040503050406030204" pitchFamily="18" charset="0"/>
                          </a:rPr>
                        </m:ctrlPr>
                      </m:radPr>
                      <m:deg/>
                      <m:e>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𝑞</m:t>
                        </m:r>
                      </m:e>
                    </m:rad>
                    <m:r>
                      <a:rPr lang="en-US" sz="2400" i="1" dirty="0" smtClean="0">
                        <a:solidFill>
                          <a:srgbClr val="C00000"/>
                        </a:solidFill>
                        <a:latin typeface="Cambria Math" panose="02040503050406030204" pitchFamily="18" charset="0"/>
                      </a:rPr>
                      <m:t> </m:t>
                    </m:r>
                  </m:oMath>
                </a14:m>
                <a:r>
                  <a:rPr lang="en-US" sz="2400" dirty="0">
                    <a:solidFill>
                      <a:srgbClr val="C00000"/>
                    </a:solidFill>
                  </a:rPr>
                  <a:t> group exponentiations and recover secret key (for </a:t>
                </a:r>
                <a14:m>
                  <m:oMath xmlns:m="http://schemas.openxmlformats.org/officeDocument/2006/math">
                    <m:r>
                      <a:rPr lang="en-US" sz="2400" i="1" dirty="0" smtClean="0">
                        <a:solidFill>
                          <a:srgbClr val="C00000"/>
                        </a:solidFill>
                        <a:latin typeface="Cambria Math" panose="02040503050406030204" pitchFamily="18" charset="0"/>
                      </a:rPr>
                      <m:t>𝑞</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−1)</m:t>
                    </m:r>
                  </m:oMath>
                </a14:m>
                <a:r>
                  <a:rPr lang="en-US" sz="2400" dirty="0">
                    <a:solidFill>
                      <a:srgbClr val="C00000"/>
                    </a:solidFill>
                  </a:rPr>
                  <a:t>)</a:t>
                </a:r>
              </a:p>
            </p:txBody>
          </p:sp>
        </mc:Choice>
        <mc:Fallback xmlns="">
          <p:sp>
            <p:nvSpPr>
              <p:cNvPr id="15" name="Rounded Rectangle 14">
                <a:extLst>
                  <a:ext uri="{FF2B5EF4-FFF2-40B4-BE49-F238E27FC236}">
                    <a16:creationId xmlns:a16="http://schemas.microsoft.com/office/drawing/2014/main" id="{A7D00D1B-7A9F-25DE-9053-7D4CBDE4E49A}"/>
                  </a:ext>
                </a:extLst>
              </p:cNvPr>
              <p:cNvSpPr>
                <a:spLocks noRot="1" noChangeAspect="1" noMove="1" noResize="1" noEditPoints="1" noAdjustHandles="1" noChangeArrowheads="1" noChangeShapeType="1" noTextEdit="1"/>
              </p:cNvSpPr>
              <p:nvPr/>
            </p:nvSpPr>
            <p:spPr>
              <a:xfrm>
                <a:off x="8710050" y="3368670"/>
                <a:ext cx="3346445" cy="2585194"/>
              </a:xfrm>
              <a:prstGeom prst="roundRect">
                <a:avLst/>
              </a:prstGeom>
              <a:blipFill>
                <a:blip r:embed="rId13"/>
                <a:stretch>
                  <a:fillRect b="-971"/>
                </a:stretch>
              </a:blipFill>
            </p:spPr>
            <p:txBody>
              <a:bodyPr/>
              <a:lstStyle/>
              <a:p>
                <a:r>
                  <a:rPr lang="en-US">
                    <a:noFill/>
                  </a:rPr>
                  <a:t> </a:t>
                </a:r>
              </a:p>
            </p:txBody>
          </p:sp>
        </mc:Fallback>
      </mc:AlternateContent>
      <p:pic>
        <p:nvPicPr>
          <p:cNvPr id="17" name="Graphic 16" descr="Badge with solid fill">
            <a:extLst>
              <a:ext uri="{FF2B5EF4-FFF2-40B4-BE49-F238E27FC236}">
                <a16:creationId xmlns:a16="http://schemas.microsoft.com/office/drawing/2014/main" id="{B86AEE37-AFD4-CDD2-21FD-CF50C1A04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01795" y="3207330"/>
            <a:ext cx="748704" cy="705497"/>
          </a:xfrm>
          <a:prstGeom prst="rect">
            <a:avLst/>
          </a:prstGeom>
        </p:spPr>
      </p:pic>
      <p:sp>
        <p:nvSpPr>
          <p:cNvPr id="19" name="Right Arrow 18">
            <a:extLst>
              <a:ext uri="{FF2B5EF4-FFF2-40B4-BE49-F238E27FC236}">
                <a16:creationId xmlns:a16="http://schemas.microsoft.com/office/drawing/2014/main" id="{BB773E84-69B4-5A03-8B1B-F7719B8188B4}"/>
              </a:ext>
            </a:extLst>
          </p:cNvPr>
          <p:cNvSpPr/>
          <p:nvPr/>
        </p:nvSpPr>
        <p:spPr>
          <a:xfrm>
            <a:off x="7158429" y="3991401"/>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6A728FE4-ED28-A1E9-3412-BE1CDA4FC4B2}"/>
              </a:ext>
            </a:extLst>
          </p:cNvPr>
          <p:cNvSpPr>
            <a:spLocks noGrp="1"/>
          </p:cNvSpPr>
          <p:nvPr>
            <p:ph type="sldNum" sz="quarter" idx="12"/>
          </p:nvPr>
        </p:nvSpPr>
        <p:spPr/>
        <p:txBody>
          <a:bodyPr/>
          <a:lstStyle/>
          <a:p>
            <a:fld id="{55D15609-A41A-3E41-B06F-A203A646914D}" type="slidenum">
              <a:rPr lang="en-US" smtClean="0"/>
              <a:t>13</a:t>
            </a:fld>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7B4F1-F79C-7192-A1F9-70F90A80AEF8}"/>
                  </a:ext>
                </a:extLst>
              </p:cNvPr>
              <p:cNvSpPr txBox="1"/>
              <p:nvPr/>
            </p:nvSpPr>
            <p:spPr>
              <a:xfrm>
                <a:off x="5968019" y="3561853"/>
                <a:ext cx="2893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𝑥</m:t>
                          </m:r>
                        </m:e>
                        <m:sup>
                          <m:r>
                            <a:rPr lang="en-US" sz="2400" b="0" i="1" smtClean="0">
                              <a:solidFill>
                                <a:srgbClr val="C00000"/>
                              </a:solidFill>
                              <a:latin typeface="Cambria Math" panose="02040503050406030204" pitchFamily="18" charset="0"/>
                            </a:rPr>
                            <m:t>𝑞</m:t>
                          </m:r>
                        </m:sup>
                      </m:sSup>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oMath>
                  </m:oMathPara>
                </a14:m>
                <a:endParaRPr lang="en-US" sz="2400" dirty="0"/>
              </a:p>
            </p:txBody>
          </p:sp>
        </mc:Choice>
        <mc:Fallback xmlns="">
          <p:sp>
            <p:nvSpPr>
              <p:cNvPr id="26" name="TextBox 25">
                <a:extLst>
                  <a:ext uri="{FF2B5EF4-FFF2-40B4-BE49-F238E27FC236}">
                    <a16:creationId xmlns:a16="http://schemas.microsoft.com/office/drawing/2014/main" id="{7F97B4F1-F79C-7192-A1F9-70F90A80AEF8}"/>
                  </a:ext>
                </a:extLst>
              </p:cNvPr>
              <p:cNvSpPr txBox="1">
                <a:spLocks noRot="1" noChangeAspect="1" noMove="1" noResize="1" noEditPoints="1" noAdjustHandles="1" noChangeArrowheads="1" noChangeShapeType="1" noTextEdit="1"/>
              </p:cNvSpPr>
              <p:nvPr/>
            </p:nvSpPr>
            <p:spPr>
              <a:xfrm>
                <a:off x="5968019" y="3561853"/>
                <a:ext cx="2893151" cy="461665"/>
              </a:xfrm>
              <a:prstGeom prst="rect">
                <a:avLst/>
              </a:prstGeom>
              <a:blipFill>
                <a:blip r:embed="rId16"/>
                <a:stretch>
                  <a:fillRect/>
                </a:stretch>
              </a:blipFill>
            </p:spPr>
            <p:txBody>
              <a:bodyPr/>
              <a:lstStyle/>
              <a:p>
                <a:r>
                  <a:rPr lang="en-US">
                    <a:noFill/>
                  </a:rPr>
                  <a:t> </a:t>
                </a:r>
              </a:p>
            </p:txBody>
          </p:sp>
        </mc:Fallback>
      </mc:AlternateContent>
      <p:sp>
        <p:nvSpPr>
          <p:cNvPr id="3" name="Right Arrow 2">
            <a:extLst>
              <a:ext uri="{FF2B5EF4-FFF2-40B4-BE49-F238E27FC236}">
                <a16:creationId xmlns:a16="http://schemas.microsoft.com/office/drawing/2014/main" id="{BA87E22D-4817-ED09-8EF0-16517529EF7D}"/>
              </a:ext>
            </a:extLst>
          </p:cNvPr>
          <p:cNvSpPr/>
          <p:nvPr/>
        </p:nvSpPr>
        <p:spPr>
          <a:xfrm flipH="1">
            <a:off x="7157814" y="5285594"/>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A3B934-1BFF-F8AD-7BE2-F8BFF336E4BC}"/>
                  </a:ext>
                </a:extLst>
              </p:cNvPr>
              <p:cNvSpPr txBox="1"/>
              <p:nvPr/>
            </p:nvSpPr>
            <p:spPr>
              <a:xfrm>
                <a:off x="7258394" y="4873942"/>
                <a:ext cx="65613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𝑥</m:t>
                      </m:r>
                    </m:oMath>
                  </m:oMathPara>
                </a14:m>
                <a:endParaRPr lang="en-US" sz="2400" dirty="0"/>
              </a:p>
            </p:txBody>
          </p:sp>
        </mc:Choice>
        <mc:Fallback xmlns="">
          <p:sp>
            <p:nvSpPr>
              <p:cNvPr id="8" name="TextBox 7">
                <a:extLst>
                  <a:ext uri="{FF2B5EF4-FFF2-40B4-BE49-F238E27FC236}">
                    <a16:creationId xmlns:a16="http://schemas.microsoft.com/office/drawing/2014/main" id="{09A3B934-1BFF-F8AD-7BE2-F8BFF336E4BC}"/>
                  </a:ext>
                </a:extLst>
              </p:cNvPr>
              <p:cNvSpPr txBox="1">
                <a:spLocks noRot="1" noChangeAspect="1" noMove="1" noResize="1" noEditPoints="1" noAdjustHandles="1" noChangeArrowheads="1" noChangeShapeType="1" noTextEdit="1"/>
              </p:cNvSpPr>
              <p:nvPr/>
            </p:nvSpPr>
            <p:spPr>
              <a:xfrm>
                <a:off x="7258394" y="4873942"/>
                <a:ext cx="65613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0B4709-10E7-9FFD-B2B4-83E7BAF83531}"/>
                  </a:ext>
                </a:extLst>
              </p:cNvPr>
              <p:cNvSpPr txBox="1"/>
              <p:nvPr/>
            </p:nvSpPr>
            <p:spPr>
              <a:xfrm>
                <a:off x="3234472" y="5095611"/>
                <a:ext cx="3106615" cy="510778"/>
              </a:xfrm>
              <a:prstGeom prst="wedgeRoundRectCallout">
                <a:avLst>
                  <a:gd name="adj1" fmla="val 78272"/>
                  <a:gd name="adj2" fmla="val -42597"/>
                  <a:gd name="adj3" fmla="val 16667"/>
                </a:avLst>
              </a:prstGeom>
              <a:solidFill>
                <a:schemeClr val="accent2">
                  <a:lumMod val="20000"/>
                  <a:lumOff val="80000"/>
                </a:schemeClr>
              </a:solidFill>
            </p:spPr>
            <p:txBody>
              <a:bodyPr wrap="square">
                <a:spAutoFit/>
              </a:bodyPr>
              <a:lstStyle/>
              <a:p>
                <a:r>
                  <a:rPr lang="en-US" sz="2400" dirty="0">
                    <a:solidFill>
                      <a:srgbClr val="C00000"/>
                    </a:solidFill>
                  </a:rPr>
                  <a:t>Can now forge with </a:t>
                </a:r>
                <a14:m>
                  <m:oMath xmlns:m="http://schemas.openxmlformats.org/officeDocument/2006/math">
                    <m:r>
                      <a:rPr lang="en-US" sz="2400" i="1">
                        <a:solidFill>
                          <a:srgbClr val="C00000"/>
                        </a:solidFill>
                        <a:latin typeface="Cambria Math" panose="02040503050406030204" pitchFamily="18" charset="0"/>
                      </a:rPr>
                      <m:t>𝑥</m:t>
                    </m:r>
                  </m:oMath>
                </a14:m>
                <a:endParaRPr lang="en-US" sz="2400" dirty="0"/>
              </a:p>
            </p:txBody>
          </p:sp>
        </mc:Choice>
        <mc:Fallback xmlns="">
          <p:sp>
            <p:nvSpPr>
              <p:cNvPr id="9" name="TextBox 8">
                <a:extLst>
                  <a:ext uri="{FF2B5EF4-FFF2-40B4-BE49-F238E27FC236}">
                    <a16:creationId xmlns:a16="http://schemas.microsoft.com/office/drawing/2014/main" id="{310B4709-10E7-9FFD-B2B4-83E7BAF83531}"/>
                  </a:ext>
                </a:extLst>
              </p:cNvPr>
              <p:cNvSpPr txBox="1">
                <a:spLocks noRot="1" noChangeAspect="1" noMove="1" noResize="1" noEditPoints="1" noAdjustHandles="1" noChangeArrowheads="1" noChangeShapeType="1" noTextEdit="1"/>
              </p:cNvSpPr>
              <p:nvPr/>
            </p:nvSpPr>
            <p:spPr>
              <a:xfrm>
                <a:off x="3234472" y="5095611"/>
                <a:ext cx="3106615" cy="510778"/>
              </a:xfrm>
              <a:prstGeom prst="wedgeRoundRectCallout">
                <a:avLst>
                  <a:gd name="adj1" fmla="val 78272"/>
                  <a:gd name="adj2" fmla="val -42597"/>
                  <a:gd name="adj3" fmla="val 16667"/>
                </a:avLst>
              </a:prstGeom>
              <a:blipFill>
                <a:blip r:embed="rId18"/>
                <a:stretch>
                  <a:fillRect l="-1587" t="-2439" b="-21951"/>
                </a:stretch>
              </a:blipFill>
            </p:spPr>
            <p:txBody>
              <a:bodyPr/>
              <a:lstStyle/>
              <a:p>
                <a:r>
                  <a:rPr lang="en-US">
                    <a:noFill/>
                  </a:rPr>
                  <a:t> </a:t>
                </a:r>
              </a:p>
            </p:txBody>
          </p:sp>
        </mc:Fallback>
      </mc:AlternateContent>
      <p:pic>
        <p:nvPicPr>
          <p:cNvPr id="5" name="Picture 4" descr="A cartoon koala wearing a red robe and holding a trident&#10;&#10;AI-generated content may be incorrect.">
            <a:extLst>
              <a:ext uri="{FF2B5EF4-FFF2-40B4-BE49-F238E27FC236}">
                <a16:creationId xmlns:a16="http://schemas.microsoft.com/office/drawing/2014/main" id="{C1AE167F-F33C-1BB8-E4BF-C18C776E165B}"/>
              </a:ext>
            </a:extLst>
          </p:cNvPr>
          <p:cNvPicPr>
            <a:picLocks noChangeAspect="1"/>
          </p:cNvPicPr>
          <p:nvPr/>
        </p:nvPicPr>
        <p:blipFill>
          <a:blip r:embed="rId19"/>
          <a:srcRect l="17091" t="12105" r="25848" b="5885"/>
          <a:stretch>
            <a:fillRect/>
          </a:stretch>
        </p:blipFill>
        <p:spPr>
          <a:xfrm>
            <a:off x="5879693" y="1912227"/>
            <a:ext cx="1639203" cy="1570586"/>
          </a:xfrm>
          <a:prstGeom prst="rect">
            <a:avLst/>
          </a:prstGeom>
        </p:spPr>
      </p:pic>
    </p:spTree>
    <p:extLst>
      <p:ext uri="{BB962C8B-B14F-4D97-AF65-F5344CB8AC3E}">
        <p14:creationId xmlns:p14="http://schemas.microsoft.com/office/powerpoint/2010/main" val="152143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8" grpId="0"/>
      <p:bldP spid="10" grpId="0" animBg="1"/>
      <p:bldP spid="15" grpId="0" animBg="1"/>
      <p:bldP spid="19" grpId="0" animBg="1"/>
      <p:bldP spid="26" grpId="0"/>
      <p:bldP spid="3" grpId="0" animBg="1"/>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97B5-4B05-B35D-97B6-BD039FC81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0A0B5-51EF-3940-8BA5-29560E7E4660}"/>
              </a:ext>
            </a:extLst>
          </p:cNvPr>
          <p:cNvSpPr>
            <a:spLocks noGrp="1"/>
          </p:cNvSpPr>
          <p:nvPr>
            <p:ph type="title"/>
          </p:nvPr>
        </p:nvSpPr>
        <p:spPr/>
        <p:txBody>
          <a:bodyPr/>
          <a:lstStyle/>
          <a:p>
            <a:r>
              <a:rPr lang="en-US" dirty="0"/>
              <a:t>Jao and Yoshida attack on BBS [JY’09]</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A0C53-76D8-E987-FB90-548DFE7692A3}"/>
                  </a:ext>
                </a:extLst>
              </p:cNvPr>
              <p:cNvSpPr>
                <a:spLocks noGrp="1"/>
              </p:cNvSpPr>
              <p:nvPr>
                <p:ph idx="1"/>
              </p:nvPr>
            </p:nvSpPr>
            <p:spPr>
              <a:xfrm>
                <a:off x="838200" y="1825625"/>
                <a:ext cx="10515600" cy="684111"/>
              </a:xfrm>
            </p:spPr>
            <p:txBody>
              <a:bodyPr/>
              <a:lstStyle/>
              <a:p>
                <a:r>
                  <a:rPr lang="en-US" dirty="0"/>
                  <a:t>Linearly combine </a:t>
                </a:r>
                <a14:m>
                  <m:oMath xmlns:m="http://schemas.openxmlformats.org/officeDocument/2006/math">
                    <m:sSub>
                      <m:sSubPr>
                        <m:ctrlPr>
                          <a:rPr lang="en-US" b="0" i="1" dirty="0" smtClean="0">
                            <a:solidFill>
                              <a:schemeClr val="accent2">
                                <a:lumMod val="75000"/>
                              </a:schemeClr>
                            </a:solidFill>
                            <a:latin typeface="Cambria Math" panose="02040503050406030204" pitchFamily="18" charset="0"/>
                          </a:rPr>
                        </m:ctrlPr>
                      </m:sSubPr>
                      <m:e>
                        <m:r>
                          <a:rPr lang="en-US" i="1" dirty="0" smtClean="0">
                            <a:solidFill>
                              <a:schemeClr val="accent2">
                                <a:lumMod val="75000"/>
                              </a:schemeClr>
                            </a:solidFill>
                            <a:latin typeface="Cambria Math" panose="02040503050406030204" pitchFamily="18" charset="0"/>
                          </a:rPr>
                          <m:t>𝐴</m:t>
                        </m:r>
                      </m:e>
                      <m:sub>
                        <m:r>
                          <a:rPr lang="en-US" b="0" i="1" dirty="0" smtClean="0">
                            <a:solidFill>
                              <a:schemeClr val="accent2">
                                <a:lumMod val="75000"/>
                              </a:schemeClr>
                            </a:solidFill>
                            <a:latin typeface="Cambria Math" panose="02040503050406030204" pitchFamily="18" charset="0"/>
                          </a:rPr>
                          <m:t>𝑖</m:t>
                        </m:r>
                      </m:sub>
                    </m:sSub>
                  </m:oMath>
                </a14:m>
                <a:r>
                  <a:rPr lang="en-US" dirty="0"/>
                  <a:t> with coefficients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𝛼</m:t>
                        </m:r>
                      </m:e>
                      <m:sub>
                        <m:r>
                          <a:rPr lang="en-US" b="0" i="1" smtClean="0">
                            <a:solidFill>
                              <a:schemeClr val="accent6">
                                <a:lumMod val="75000"/>
                              </a:schemeClr>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ℤ</m:t>
                        </m:r>
                      </m:e>
                      <m:sub>
                        <m:r>
                          <a:rPr lang="en-US" b="0" i="1" smtClean="0">
                            <a:latin typeface="Cambria Math" panose="02040503050406030204" pitchFamily="18" charset="0"/>
                          </a:rPr>
                          <m:t>𝑝</m:t>
                        </m:r>
                      </m:sub>
                    </m:sSub>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E7A0C53-76D8-E987-FB90-548DFE7692A3}"/>
                  </a:ext>
                </a:extLst>
              </p:cNvPr>
              <p:cNvSpPr>
                <a:spLocks noGrp="1" noRot="1" noChangeAspect="1" noMove="1" noResize="1" noEditPoints="1" noAdjustHandles="1" noChangeArrowheads="1" noChangeShapeType="1" noTextEdit="1"/>
              </p:cNvSpPr>
              <p:nvPr>
                <p:ph idx="1"/>
              </p:nvPr>
            </p:nvSpPr>
            <p:spPr>
              <a:xfrm>
                <a:off x="838200" y="1825625"/>
                <a:ext cx="10515600" cy="684111"/>
              </a:xfrm>
              <a:blipFill>
                <a:blip r:embed="rId3"/>
                <a:stretch>
                  <a:fillRect l="-1086" t="-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AA4919-F62D-315B-E48F-5F075CE88C50}"/>
                  </a:ext>
                </a:extLst>
              </p:cNvPr>
              <p:cNvSpPr txBox="1"/>
              <p:nvPr/>
            </p:nvSpPr>
            <p:spPr>
              <a:xfrm>
                <a:off x="2798322" y="2383574"/>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6" name="TextBox 5">
                <a:extLst>
                  <a:ext uri="{FF2B5EF4-FFF2-40B4-BE49-F238E27FC236}">
                    <a16:creationId xmlns:a16="http://schemas.microsoft.com/office/drawing/2014/main" id="{C5AA4919-F62D-315B-E48F-5F075CE88C50}"/>
                  </a:ext>
                </a:extLst>
              </p:cNvPr>
              <p:cNvSpPr txBox="1">
                <a:spLocks noRot="1" noChangeAspect="1" noMove="1" noResize="1" noEditPoints="1" noAdjustHandles="1" noChangeArrowheads="1" noChangeShapeType="1" noTextEdit="1"/>
              </p:cNvSpPr>
              <p:nvPr/>
            </p:nvSpPr>
            <p:spPr>
              <a:xfrm>
                <a:off x="2798322" y="2383574"/>
                <a:ext cx="1361873" cy="944489"/>
              </a:xfrm>
              <a:prstGeom prst="rect">
                <a:avLst/>
              </a:prstGeom>
              <a:blipFill>
                <a:blip r:embed="rId4"/>
                <a:stretch>
                  <a:fillRect l="-73148" t="-139474"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F70220-578B-DA7C-68C2-4A968BB2D335}"/>
                  </a:ext>
                </a:extLst>
              </p:cNvPr>
              <p:cNvSpPr txBox="1"/>
              <p:nvPr/>
            </p:nvSpPr>
            <p:spPr>
              <a:xfrm>
                <a:off x="4140740" y="2365369"/>
                <a:ext cx="3910520" cy="4605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𝐺</m:t>
                              </m:r>
                            </m:e>
                            <m:sub>
                              <m:r>
                                <a:rPr lang="en-US" sz="2400" b="0" i="1" smtClean="0">
                                  <a:solidFill>
                                    <a:schemeClr val="accent2">
                                      <a:lumMod val="75000"/>
                                    </a:schemeClr>
                                  </a:solidFill>
                                  <a:latin typeface="Cambria Math" panose="02040503050406030204" pitchFamily="18" charset="0"/>
                                </a:rPr>
                                <m:t>1</m:t>
                              </m:r>
                            </m:sub>
                          </m:sSub>
                        </m:e>
                      </m:nary>
                    </m:oMath>
                  </m:oMathPara>
                </a14:m>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num>
                            <m:den>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den>
                          </m:f>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C00000"/>
                          </a:solidFill>
                          <a:latin typeface="Cambria Math" panose="02040503050406030204" pitchFamily="18" charset="0"/>
                        </a:rPr>
                        <m:t>𝑓</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𝑥</m:t>
                          </m:r>
                        </m:e>
                      </m:d>
                      <m:r>
                        <a:rPr lang="en-US" sz="2400" i="1">
                          <a:solidFill>
                            <a:srgbClr val="C0000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oMath>
                  </m:oMathPara>
                </a14:m>
                <a:endParaRPr lang="en-US" sz="2400" i="1" dirty="0"/>
              </a:p>
              <a:p>
                <a:endParaRPr lang="en-US" sz="2400" i="1" dirty="0"/>
              </a:p>
            </p:txBody>
          </p:sp>
        </mc:Choice>
        <mc:Fallback xmlns="">
          <p:sp>
            <p:nvSpPr>
              <p:cNvPr id="7" name="TextBox 6">
                <a:extLst>
                  <a:ext uri="{FF2B5EF4-FFF2-40B4-BE49-F238E27FC236}">
                    <a16:creationId xmlns:a16="http://schemas.microsoft.com/office/drawing/2014/main" id="{D2F70220-578B-DA7C-68C2-4A968BB2D335}"/>
                  </a:ext>
                </a:extLst>
              </p:cNvPr>
              <p:cNvSpPr txBox="1">
                <a:spLocks noRot="1" noChangeAspect="1" noMove="1" noResize="1" noEditPoints="1" noAdjustHandles="1" noChangeArrowheads="1" noChangeShapeType="1" noTextEdit="1"/>
              </p:cNvSpPr>
              <p:nvPr/>
            </p:nvSpPr>
            <p:spPr>
              <a:xfrm>
                <a:off x="4140740" y="2365369"/>
                <a:ext cx="3910520" cy="4605941"/>
              </a:xfrm>
              <a:prstGeom prst="rect">
                <a:avLst/>
              </a:prstGeom>
              <a:blipFill>
                <a:blip r:embed="rId5"/>
                <a:stretch>
                  <a:fillRect l="-17742" t="-28297" r="-6774"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B22CD2-A579-8AEF-DB0E-97F037B737C5}"/>
                  </a:ext>
                </a:extLst>
              </p:cNvPr>
              <p:cNvSpPr txBox="1"/>
              <p:nvPr/>
            </p:nvSpPr>
            <p:spPr>
              <a:xfrm>
                <a:off x="8727332" y="1932973"/>
                <a:ext cx="3048000" cy="1316451"/>
              </a:xfrm>
              <a:prstGeom prst="rect">
                <a:avLst/>
              </a:prstGeom>
              <a:noFill/>
            </p:spPr>
            <p:txBody>
              <a:bodyPr wrap="square">
                <a:spAutoFit/>
              </a:bodyPr>
              <a:lstStyle/>
              <a:p>
                <a:r>
                  <a:rPr lang="en-US" sz="2400" b="1" dirty="0">
                    <a:solidFill>
                      <a:srgbClr val="C00000"/>
                    </a:solidFill>
                  </a:rPr>
                  <a:t>*Polynomials: </a:t>
                </a:r>
                <a:endParaRPr lang="en-US" sz="2400" i="1" dirty="0">
                  <a:solidFill>
                    <a:srgbClr val="0070C0"/>
                  </a:solidFill>
                  <a:latin typeface="Cambria Math" panose="02040503050406030204" pitchFamily="18" charset="0"/>
                </a:endParaRPr>
              </a:p>
              <a:p>
                <a14:m>
                  <m:oMath xmlns:m="http://schemas.openxmlformats.org/officeDocument/2006/math">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r>
                      <a:rPr lang="en-US" sz="2400" i="1">
                        <a:solidFill>
                          <a:srgbClr val="0070C0"/>
                        </a:solidFill>
                        <a:latin typeface="Cambria Math" panose="02040503050406030204" pitchFamily="18" charset="0"/>
                      </a:rPr>
                      <m:t>≔</m:t>
                    </m:r>
                    <m:nary>
                      <m:naryPr>
                        <m:chr m:val="∏"/>
                        <m:supHide m:val="on"/>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m:t>
                        </m:r>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𝑞</m:t>
                            </m:r>
                          </m:e>
                        </m:d>
                      </m:sub>
                      <m:sup/>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𝑒</m:t>
                                </m:r>
                              </m:e>
                              <m:sub>
                                <m:r>
                                  <a:rPr lang="en-US" sz="2400" i="1">
                                    <a:solidFill>
                                      <a:srgbClr val="0070C0"/>
                                    </a:solidFill>
                                    <a:latin typeface="Cambria Math" panose="02040503050406030204" pitchFamily="18" charset="0"/>
                                  </a:rPr>
                                  <m:t>𝑖</m:t>
                                </m:r>
                              </m:sub>
                            </m:sSub>
                          </m:e>
                        </m:d>
                      </m:e>
                    </m:nary>
                  </m:oMath>
                </a14:m>
                <a:r>
                  <a:rPr lang="en-US" sz="2400" b="0" i="1" dirty="0">
                    <a:solidFill>
                      <a:srgbClr val="0070C0"/>
                    </a:solidFill>
                    <a:latin typeface="Cambria Math" panose="02040503050406030204" pitchFamily="18" charset="0"/>
                  </a:rPr>
                  <a:t> </a:t>
                </a:r>
              </a:p>
              <a:p>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i="1">
                        <a:solidFill>
                          <a:srgbClr val="7030A0"/>
                        </a:solidFill>
                        <a:latin typeface="Cambria Math" panose="02040503050406030204" pitchFamily="18" charset="0"/>
                      </a:rPr>
                      <m:t>≔</m:t>
                    </m:r>
                    <m:nary>
                      <m:naryPr>
                        <m:chr m:val="∏"/>
                        <m:supHide m:val="on"/>
                        <m:ctrlPr>
                          <a:rPr lang="en-US" sz="2400" i="1">
                            <a:solidFill>
                              <a:srgbClr val="7030A0"/>
                            </a:solidFill>
                            <a:latin typeface="Cambria Math" panose="02040503050406030204" pitchFamily="18" charset="0"/>
                          </a:rPr>
                        </m:ctrlPr>
                      </m:naryPr>
                      <m:sub>
                        <m:r>
                          <a:rPr lang="en-US" sz="2400" i="1">
                            <a:solidFill>
                              <a:srgbClr val="7030A0"/>
                            </a:solidFill>
                            <a:latin typeface="Cambria Math" panose="02040503050406030204" pitchFamily="18" charset="0"/>
                          </a:rPr>
                          <m:t>𝑗</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𝑖</m:t>
                        </m:r>
                      </m:sub>
                      <m:sup/>
                      <m:e>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𝑒</m:t>
                                </m:r>
                              </m:e>
                              <m:sub>
                                <m:r>
                                  <a:rPr lang="en-US" sz="2400" i="1">
                                    <a:solidFill>
                                      <a:srgbClr val="7030A0"/>
                                    </a:solidFill>
                                    <a:latin typeface="Cambria Math" panose="02040503050406030204" pitchFamily="18" charset="0"/>
                                  </a:rPr>
                                  <m:t>𝑗</m:t>
                                </m:r>
                              </m:sub>
                            </m:sSub>
                          </m:e>
                        </m:d>
                      </m:e>
                    </m:nary>
                  </m:oMath>
                </a14:m>
                <a:r>
                  <a:rPr lang="en-US" sz="2400" i="1" dirty="0"/>
                  <a:t> </a:t>
                </a:r>
              </a:p>
            </p:txBody>
          </p:sp>
        </mc:Choice>
        <mc:Fallback xmlns="">
          <p:sp>
            <p:nvSpPr>
              <p:cNvPr id="9" name="TextBox 8">
                <a:extLst>
                  <a:ext uri="{FF2B5EF4-FFF2-40B4-BE49-F238E27FC236}">
                    <a16:creationId xmlns:a16="http://schemas.microsoft.com/office/drawing/2014/main" id="{05B22CD2-A579-8AEF-DB0E-97F037B737C5}"/>
                  </a:ext>
                </a:extLst>
              </p:cNvPr>
              <p:cNvSpPr txBox="1">
                <a:spLocks noRot="1" noChangeAspect="1" noMove="1" noResize="1" noEditPoints="1" noAdjustHandles="1" noChangeArrowheads="1" noChangeShapeType="1" noTextEdit="1"/>
              </p:cNvSpPr>
              <p:nvPr/>
            </p:nvSpPr>
            <p:spPr>
              <a:xfrm>
                <a:off x="8727332" y="1932973"/>
                <a:ext cx="3048000" cy="1316451"/>
              </a:xfrm>
              <a:prstGeom prst="rect">
                <a:avLst/>
              </a:prstGeom>
              <a:blipFill>
                <a:blip r:embed="rId6"/>
                <a:stretch>
                  <a:fillRect l="-3320" t="-17308"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6E3268-3523-559B-7C71-D09E6401F3A8}"/>
                  </a:ext>
                </a:extLst>
              </p:cNvPr>
              <p:cNvSpPr txBox="1"/>
              <p:nvPr/>
            </p:nvSpPr>
            <p:spPr>
              <a:xfrm>
                <a:off x="7951100" y="3372498"/>
                <a:ext cx="4062200" cy="663964"/>
              </a:xfrm>
              <a:prstGeom prst="rect">
                <a:avLst/>
              </a:prstGeom>
              <a:noFill/>
            </p:spPr>
            <p:txBody>
              <a:bodyPr wrap="square">
                <a:spAutoFit/>
              </a:bodyPr>
              <a:lstStyle/>
              <a:p>
                <a:r>
                  <a:rPr lang="en-US" sz="2400" b="1" dirty="0">
                    <a:solidFill>
                      <a:srgbClr val="C00000"/>
                    </a:solidFill>
                  </a:rPr>
                  <a:t>*Note: </a:t>
                </a:r>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e>
                      <m:sup>
                        <m:r>
                          <a:rPr lang="en-US" sz="2400" b="0" i="0" smtClean="0">
                            <a:solidFill>
                              <a:srgbClr val="0070C0"/>
                            </a:solidFill>
                            <a:latin typeface="Cambria Math" panose="02040503050406030204" pitchFamily="18" charset="0"/>
                          </a:rPr>
                          <m:t>−1</m:t>
                        </m:r>
                      </m:sup>
                    </m:sSup>
                    <m:r>
                      <a:rPr lang="en-US" sz="2400" b="0" i="1" smtClean="0">
                        <a:solidFill>
                          <a:srgbClr val="7030A0"/>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m:rPr>
                            <m:sty m:val="p"/>
                          </m:rPr>
                          <a:rPr lang="en-US" sz="2400" b="0" i="1" smtClean="0">
                            <a:solidFill>
                              <a:schemeClr val="accent2">
                                <a:lumMod val="75000"/>
                              </a:schemeClr>
                            </a:solidFill>
                            <a:latin typeface="Cambria Math" panose="02040503050406030204" pitchFamily="18" charset="0"/>
                          </a:rPr>
                          <m:t>X</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oMath>
                </a14:m>
                <a:endParaRPr lang="en-US" sz="2400" i="1" dirty="0"/>
              </a:p>
            </p:txBody>
          </p:sp>
        </mc:Choice>
        <mc:Fallback xmlns="">
          <p:sp>
            <p:nvSpPr>
              <p:cNvPr id="10" name="TextBox 9">
                <a:extLst>
                  <a:ext uri="{FF2B5EF4-FFF2-40B4-BE49-F238E27FC236}">
                    <a16:creationId xmlns:a16="http://schemas.microsoft.com/office/drawing/2014/main" id="{B76E3268-3523-559B-7C71-D09E6401F3A8}"/>
                  </a:ext>
                </a:extLst>
              </p:cNvPr>
              <p:cNvSpPr txBox="1">
                <a:spLocks noRot="1" noChangeAspect="1" noMove="1" noResize="1" noEditPoints="1" noAdjustHandles="1" noChangeArrowheads="1" noChangeShapeType="1" noTextEdit="1"/>
              </p:cNvSpPr>
              <p:nvPr/>
            </p:nvSpPr>
            <p:spPr>
              <a:xfrm>
                <a:off x="7951100" y="3372498"/>
                <a:ext cx="4062200" cy="663964"/>
              </a:xfrm>
              <a:prstGeom prst="rect">
                <a:avLst/>
              </a:prstGeom>
              <a:blipFill>
                <a:blip r:embed="rId7"/>
                <a:stretch>
                  <a:fillRect l="-2174" b="-377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EA7D939-DA46-6923-1339-E12F3164F6BF}"/>
              </a:ext>
            </a:extLst>
          </p:cNvPr>
          <p:cNvSpPr>
            <a:spLocks noGrp="1"/>
          </p:cNvSpPr>
          <p:nvPr>
            <p:ph type="sldNum" sz="quarter" idx="12"/>
          </p:nvPr>
        </p:nvSpPr>
        <p:spPr/>
        <p:txBody>
          <a:bodyPr/>
          <a:lstStyle/>
          <a:p>
            <a:fld id="{55D15609-A41A-3E41-B06F-A203A646914D}" type="slidenum">
              <a:rPr lang="en-US" smtClean="0"/>
              <a:t>14</a:t>
            </a:fld>
            <a:endParaRPr lang="en-US"/>
          </a:p>
        </p:txBody>
      </p:sp>
      <p:grpSp>
        <p:nvGrpSpPr>
          <p:cNvPr id="12" name="Group 11">
            <a:extLst>
              <a:ext uri="{FF2B5EF4-FFF2-40B4-BE49-F238E27FC236}">
                <a16:creationId xmlns:a16="http://schemas.microsoft.com/office/drawing/2014/main" id="{C8C7CC06-B766-FC83-B876-09F377EC322D}"/>
              </a:ext>
            </a:extLst>
          </p:cNvPr>
          <p:cNvGrpSpPr/>
          <p:nvPr/>
        </p:nvGrpSpPr>
        <p:grpSpPr>
          <a:xfrm>
            <a:off x="1131754" y="4198251"/>
            <a:ext cx="3128150" cy="1351889"/>
            <a:chOff x="1131754" y="4198251"/>
            <a:chExt cx="3128150" cy="135188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EF0936-6DAF-EC5D-D6E4-14593790BB60}"/>
                    </a:ext>
                  </a:extLst>
                </p:cNvPr>
                <p:cNvSpPr txBox="1"/>
                <p:nvPr/>
              </p:nvSpPr>
              <p:spPr>
                <a:xfrm>
                  <a:off x="1131754" y="4198251"/>
                  <a:ext cx="2719024" cy="690830"/>
                </a:xfrm>
                <a:prstGeom prst="rect">
                  <a:avLst/>
                </a:prstGeom>
                <a:noFill/>
              </p:spPr>
              <p:txBody>
                <a:bodyPr wrap="square">
                  <a:spAutoFit/>
                </a:bodyPr>
                <a:lstStyle/>
                <a:p>
                  <a:r>
                    <a:rPr lang="en-US" sz="2400" b="0" dirty="0">
                      <a:solidFill>
                        <a:schemeClr val="accent6">
                          <a:lumMod val="75000"/>
                        </a:schemeClr>
                      </a:solidFill>
                    </a:rPr>
                    <a:t>Pick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endParaRPr lang="en-US" sz="2400" dirty="0"/>
                </a:p>
              </p:txBody>
            </p:sp>
          </mc:Choice>
          <mc:Fallback xmlns="">
            <p:sp>
              <p:nvSpPr>
                <p:cNvPr id="5" name="TextBox 4">
                  <a:extLst>
                    <a:ext uri="{FF2B5EF4-FFF2-40B4-BE49-F238E27FC236}">
                      <a16:creationId xmlns:a16="http://schemas.microsoft.com/office/drawing/2014/main" id="{E2EF0936-6DAF-EC5D-D6E4-14593790BB60}"/>
                    </a:ext>
                  </a:extLst>
                </p:cNvPr>
                <p:cNvSpPr txBox="1">
                  <a:spLocks noRot="1" noChangeAspect="1" noMove="1" noResize="1" noEditPoints="1" noAdjustHandles="1" noChangeArrowheads="1" noChangeShapeType="1" noTextEdit="1"/>
                </p:cNvSpPr>
                <p:nvPr/>
              </p:nvSpPr>
              <p:spPr>
                <a:xfrm>
                  <a:off x="1131754" y="4198251"/>
                  <a:ext cx="2719024" cy="690830"/>
                </a:xfrm>
                <a:prstGeom prst="rect">
                  <a:avLst/>
                </a:prstGeom>
                <a:blipFill>
                  <a:blip r:embed="rId8"/>
                  <a:stretch>
                    <a:fillRect l="-3721" b="-3636"/>
                  </a:stretch>
                </a:blipFill>
              </p:spPr>
              <p:txBody>
                <a:bodyPr/>
                <a:lstStyle/>
                <a:p>
                  <a:r>
                    <a:rPr lang="en-US">
                      <a:noFill/>
                    </a:rPr>
                    <a:t> </a:t>
                  </a:r>
                </a:p>
              </p:txBody>
            </p:sp>
          </mc:Fallback>
        </mc:AlternateContent>
        <p:pic>
          <p:nvPicPr>
            <p:cNvPr id="8" name="Graphic 7" descr="Line arrow: Counter-clockwise curve with solid fill">
              <a:extLst>
                <a:ext uri="{FF2B5EF4-FFF2-40B4-BE49-F238E27FC236}">
                  <a16:creationId xmlns:a16="http://schemas.microsoft.com/office/drawing/2014/main" id="{823774B7-05A2-FCE0-EF9A-8CA7DEFF4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345504" y="4749232"/>
              <a:ext cx="914400" cy="800908"/>
            </a:xfrm>
            <a:prstGeom prst="rect">
              <a:avLst/>
            </a:prstGeom>
          </p:spPr>
        </p:pic>
      </p:grpSp>
      <p:grpSp>
        <p:nvGrpSpPr>
          <p:cNvPr id="13" name="Group 12">
            <a:extLst>
              <a:ext uri="{FF2B5EF4-FFF2-40B4-BE49-F238E27FC236}">
                <a16:creationId xmlns:a16="http://schemas.microsoft.com/office/drawing/2014/main" id="{944D8769-2A43-5291-49FD-E60B5F8F0D8E}"/>
              </a:ext>
            </a:extLst>
          </p:cNvPr>
          <p:cNvGrpSpPr/>
          <p:nvPr/>
        </p:nvGrpSpPr>
        <p:grpSpPr>
          <a:xfrm>
            <a:off x="767049" y="5149686"/>
            <a:ext cx="3540929" cy="1362223"/>
            <a:chOff x="-104638" y="3500774"/>
            <a:chExt cx="3540929" cy="1362223"/>
          </a:xfrm>
        </p:grpSpPr>
        <p:pic>
          <p:nvPicPr>
            <p:cNvPr id="14" name="Graphic 13" descr="Line arrow: Counter-clockwise curve with solid fill">
              <a:extLst>
                <a:ext uri="{FF2B5EF4-FFF2-40B4-BE49-F238E27FC236}">
                  <a16:creationId xmlns:a16="http://schemas.microsoft.com/office/drawing/2014/main" id="{335E99DC-71E3-5333-4698-78AE0AC62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21891" y="3948597"/>
              <a:ext cx="914400" cy="914400"/>
            </a:xfrm>
            <a:prstGeom prst="rect">
              <a:avLst/>
            </a:prstGeom>
          </p:spPr>
        </p:pic>
        <p:sp>
          <p:nvSpPr>
            <p:cNvPr id="15" name="TextBox 14">
              <a:extLst>
                <a:ext uri="{FF2B5EF4-FFF2-40B4-BE49-F238E27FC236}">
                  <a16:creationId xmlns:a16="http://schemas.microsoft.com/office/drawing/2014/main" id="{FE7C17C3-08BA-E548-832E-52836DE04CD0}"/>
                </a:ext>
              </a:extLst>
            </p:cNvPr>
            <p:cNvSpPr txBox="1"/>
            <p:nvPr/>
          </p:nvSpPr>
          <p:spPr>
            <a:xfrm>
              <a:off x="-104638" y="3500774"/>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79F139-FD26-9188-41EE-6FF9DC94849B}"/>
                  </a:ext>
                </a:extLst>
              </p:cNvPr>
              <p:cNvSpPr txBox="1"/>
              <p:nvPr/>
            </p:nvSpPr>
            <p:spPr>
              <a:xfrm>
                <a:off x="134473" y="6010935"/>
                <a:ext cx="3668230" cy="690830"/>
              </a:xfrm>
              <a:prstGeom prst="rect">
                <a:avLst/>
              </a:prstGeom>
              <a:noFill/>
            </p:spPr>
            <p:txBody>
              <a:bodyPr wrap="square">
                <a:spAutoFit/>
              </a:bodyPr>
              <a:lstStyle/>
              <a:p>
                <a14:m>
                  <m:oMath xmlns:m="http://schemas.openxmlformats.org/officeDocument/2006/math">
                    <m:r>
                      <a:rPr lang="en-US" sz="2400" i="1" smtClean="0">
                        <a:solidFill>
                          <a:srgbClr val="C00000"/>
                        </a:solidFill>
                        <a:latin typeface="Cambria Math" panose="02040503050406030204" pitchFamily="18" charset="0"/>
                      </a:rPr>
                      <m:t>𝑓</m:t>
                    </m:r>
                    <m:d>
                      <m:dPr>
                        <m:ctrlPr>
                          <a:rPr lang="en-US" sz="2400" b="0" i="1" smtClean="0">
                            <a:solidFill>
                              <a:srgbClr val="C00000"/>
                            </a:solidFill>
                            <a:latin typeface="Cambria Math" panose="02040503050406030204" pitchFamily="18" charset="0"/>
                          </a:rPr>
                        </m:ctrlPr>
                      </m:dPr>
                      <m:e>
                        <m:r>
                          <m:rPr>
                            <m:sty m:val="p"/>
                          </m:rPr>
                          <a:rPr lang="en-US" sz="2400" b="0" i="0" smtClean="0">
                            <a:solidFill>
                              <a:srgbClr val="C00000"/>
                            </a:solidFill>
                            <a:latin typeface="Cambria Math" panose="02040503050406030204" pitchFamily="18" charset="0"/>
                          </a:rPr>
                          <m:t>X</m:t>
                        </m:r>
                      </m:e>
                    </m:d>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e>
                        </m:d>
                      </m:sub>
                      <m:sup/>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𝑓</m:t>
                            </m:r>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num>
                          <m:den>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den>
                        </m:f>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e>
                    </m:nary>
                  </m:oMath>
                </a14:m>
                <a:r>
                  <a:rPr lang="en-US" sz="2400" dirty="0"/>
                  <a:t> </a:t>
                </a:r>
              </a:p>
            </p:txBody>
          </p:sp>
        </mc:Choice>
        <mc:Fallback xmlns="">
          <p:sp>
            <p:nvSpPr>
              <p:cNvPr id="17" name="TextBox 16">
                <a:extLst>
                  <a:ext uri="{FF2B5EF4-FFF2-40B4-BE49-F238E27FC236}">
                    <a16:creationId xmlns:a16="http://schemas.microsoft.com/office/drawing/2014/main" id="{B279F139-FD26-9188-41EE-6FF9DC94849B}"/>
                  </a:ext>
                </a:extLst>
              </p:cNvPr>
              <p:cNvSpPr txBox="1">
                <a:spLocks noRot="1" noChangeAspect="1" noMove="1" noResize="1" noEditPoints="1" noAdjustHandles="1" noChangeArrowheads="1" noChangeShapeType="1" noTextEdit="1"/>
              </p:cNvSpPr>
              <p:nvPr/>
            </p:nvSpPr>
            <p:spPr>
              <a:xfrm>
                <a:off x="134473" y="6010935"/>
                <a:ext cx="3668230" cy="690830"/>
              </a:xfrm>
              <a:prstGeom prst="rect">
                <a:avLst/>
              </a:prstGeom>
              <a:blipFill>
                <a:blip r:embed="rId11"/>
                <a:stretch>
                  <a:fillRect l="-1379" t="-70909" b="-1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ular Callout 19">
                <a:extLst>
                  <a:ext uri="{FF2B5EF4-FFF2-40B4-BE49-F238E27FC236}">
                    <a16:creationId xmlns:a16="http://schemas.microsoft.com/office/drawing/2014/main" id="{8D4FA855-7199-F10E-6A01-959767ADE9D6}"/>
                  </a:ext>
                </a:extLst>
              </p:cNvPr>
              <p:cNvSpPr/>
              <p:nvPr/>
            </p:nvSpPr>
            <p:spPr>
              <a:xfrm>
                <a:off x="8458391" y="4392706"/>
                <a:ext cx="3316941" cy="1587977"/>
              </a:xfrm>
              <a:prstGeom prst="wedgeRoundRectCallout">
                <a:avLst>
                  <a:gd name="adj1" fmla="val -101374"/>
                  <a:gd name="adj2" fmla="val 65887"/>
                  <a:gd name="adj3" fmla="val 16667"/>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Setting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i="1">
                            <a:solidFill>
                              <a:srgbClr val="C00000"/>
                            </a:solidFill>
                            <a:latin typeface="Cambria Math" panose="02040503050406030204" pitchFamily="18" charset="0"/>
                          </a:rPr>
                          <m:t>𝑗</m:t>
                        </m:r>
                      </m:sub>
                    </m:sSub>
                    <m:d>
                      <m:dPr>
                        <m:ctrlPr>
                          <a:rPr lang="en-US" sz="2400" i="1">
                            <a:solidFill>
                              <a:srgbClr val="C00000"/>
                            </a:solidFill>
                            <a:latin typeface="Cambria Math" panose="02040503050406030204" pitchFamily="18" charset="0"/>
                          </a:rPr>
                        </m:ctrlPr>
                      </m:dPr>
                      <m:e>
                        <m:r>
                          <m:rPr>
                            <m:sty m:val="p"/>
                          </m:rPr>
                          <a:rPr lang="en-US" sz="2400">
                            <a:solidFill>
                              <a:srgbClr val="C00000"/>
                            </a:solidFill>
                            <a:latin typeface="Cambria Math" panose="02040503050406030204" pitchFamily="18" charset="0"/>
                          </a:rPr>
                          <m:t>X</m:t>
                        </m:r>
                      </m:e>
                    </m:d>
                    <m:r>
                      <a:rPr lang="en-US" sz="240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m:rPr>
                            <m:sty m:val="p"/>
                          </m:rPr>
                          <a:rPr lang="en-US" sz="2400">
                            <a:solidFill>
                              <a:srgbClr val="C00000"/>
                            </a:solidFill>
                            <a:latin typeface="Cambria Math" panose="02040503050406030204" pitchFamily="18" charset="0"/>
                          </a:rPr>
                          <m:t>X</m:t>
                        </m:r>
                      </m:e>
                      <m:sup>
                        <m:r>
                          <a:rPr lang="en-US" sz="2400" i="1">
                            <a:solidFill>
                              <a:srgbClr val="C00000"/>
                            </a:solidFill>
                            <a:latin typeface="Cambria Math" panose="02040503050406030204" pitchFamily="18" charset="0"/>
                          </a:rPr>
                          <m:t>𝑗</m:t>
                        </m:r>
                      </m:sup>
                    </m:sSup>
                  </m:oMath>
                </a14:m>
                <a:r>
                  <a:rPr lang="en-US" sz="2400" dirty="0">
                    <a:solidFill>
                      <a:srgbClr val="C00000"/>
                    </a:solidFill>
                  </a:rPr>
                  <a:t> gives q-DL instance!!!</a:t>
                </a:r>
              </a:p>
            </p:txBody>
          </p:sp>
        </mc:Choice>
        <mc:Fallback xmlns="">
          <p:sp>
            <p:nvSpPr>
              <p:cNvPr id="20" name="Rounded Rectangular Callout 19">
                <a:extLst>
                  <a:ext uri="{FF2B5EF4-FFF2-40B4-BE49-F238E27FC236}">
                    <a16:creationId xmlns:a16="http://schemas.microsoft.com/office/drawing/2014/main" id="{8D4FA855-7199-F10E-6A01-959767ADE9D6}"/>
                  </a:ext>
                </a:extLst>
              </p:cNvPr>
              <p:cNvSpPr>
                <a:spLocks noRot="1" noChangeAspect="1" noMove="1" noResize="1" noEditPoints="1" noAdjustHandles="1" noChangeArrowheads="1" noChangeShapeType="1" noTextEdit="1"/>
              </p:cNvSpPr>
              <p:nvPr/>
            </p:nvSpPr>
            <p:spPr>
              <a:xfrm>
                <a:off x="8458391" y="4392706"/>
                <a:ext cx="3316941" cy="1587977"/>
              </a:xfrm>
              <a:prstGeom prst="wedgeRoundRectCallout">
                <a:avLst>
                  <a:gd name="adj1" fmla="val -101374"/>
                  <a:gd name="adj2" fmla="val 65887"/>
                  <a:gd name="adj3" fmla="val 16667"/>
                </a:avLst>
              </a:prstGeom>
              <a:blipFill>
                <a:blip r:embed="rId12"/>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134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7"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B521-B345-D9D2-F58E-7AA785008D4D}"/>
              </a:ext>
            </a:extLst>
          </p:cNvPr>
          <p:cNvSpPr>
            <a:spLocks noGrp="1"/>
          </p:cNvSpPr>
          <p:nvPr>
            <p:ph type="title"/>
          </p:nvPr>
        </p:nvSpPr>
        <p:spPr/>
        <p:txBody>
          <a:bodyPr/>
          <a:lstStyle/>
          <a:p>
            <a:r>
              <a:rPr lang="en-US" dirty="0"/>
              <a:t>Our Approach: Attempt to apply [JY’09]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00CCB4-2C47-8A3C-E956-771F67262EBF}"/>
                  </a:ext>
                </a:extLst>
              </p:cNvPr>
              <p:cNvSpPr txBox="1"/>
              <p:nvPr/>
            </p:nvSpPr>
            <p:spPr>
              <a:xfrm>
                <a:off x="1840955" y="2071673"/>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4" name="TextBox 3">
                <a:extLst>
                  <a:ext uri="{FF2B5EF4-FFF2-40B4-BE49-F238E27FC236}">
                    <a16:creationId xmlns:a16="http://schemas.microsoft.com/office/drawing/2014/main" id="{4600CCB4-2C47-8A3C-E956-771F67262EBF}"/>
                  </a:ext>
                </a:extLst>
              </p:cNvPr>
              <p:cNvSpPr txBox="1">
                <a:spLocks noRot="1" noChangeAspect="1" noMove="1" noResize="1" noEditPoints="1" noAdjustHandles="1" noChangeArrowheads="1" noChangeShapeType="1" noTextEdit="1"/>
              </p:cNvSpPr>
              <p:nvPr/>
            </p:nvSpPr>
            <p:spPr>
              <a:xfrm>
                <a:off x="1840955" y="2071673"/>
                <a:ext cx="1361873" cy="944489"/>
              </a:xfrm>
              <a:prstGeom prst="rect">
                <a:avLst/>
              </a:prstGeom>
              <a:blipFill>
                <a:blip r:embed="rId3"/>
                <a:stretch>
                  <a:fillRect l="-72477" t="-141333" b="-18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5DB98-CC3A-8200-57FD-4CBA4531A1DB}"/>
                  </a:ext>
                </a:extLst>
              </p:cNvPr>
              <p:cNvSpPr txBox="1"/>
              <p:nvPr/>
            </p:nvSpPr>
            <p:spPr>
              <a:xfrm>
                <a:off x="3210126" y="2071673"/>
                <a:ext cx="7821040" cy="3453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𝐺</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𝑚</m:t>
                              </m:r>
                            </m:e>
                            <m:sub>
                              <m:r>
                                <a:rPr lang="en-US" sz="2400" b="0" i="1" smtClean="0">
                                  <a:solidFill>
                                    <a:schemeClr val="accent2">
                                      <a:lumMod val="75000"/>
                                    </a:schemeClr>
                                  </a:solidFill>
                                  <a:latin typeface="Cambria Math" panose="02040503050406030204" pitchFamily="18" charset="0"/>
                                </a:rPr>
                                <m:t>𝑖</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e>
                      </m:nary>
                    </m:oMath>
                  </m:oMathPara>
                </a14:m>
                <a:br>
                  <a:rPr lang="en-US" sz="2400" i="1" dirty="0"/>
                </a:br>
                <a:endParaRPr lang="en-US" sz="2400" i="1" dirty="0"/>
              </a:p>
              <a:p>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br>
                  <a:rPr lang="en-US" sz="2400" i="1" dirty="0"/>
                </a:br>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FF0000"/>
                          </a:solidFill>
                          <a:latin typeface="Cambria Math" panose="02040503050406030204" pitchFamily="18" charset="0"/>
                        </a:rPr>
                        <m:t>𝑓</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𝐺</m:t>
                          </m:r>
                        </m:e>
                        <m:sub>
                          <m:r>
                            <a:rPr lang="en-US" sz="2400" b="0" i="1" smtClean="0">
                              <a:solidFill>
                                <a:srgbClr val="0070C0"/>
                              </a:solidFill>
                              <a:latin typeface="Cambria Math" panose="02040503050406030204" pitchFamily="18" charset="0"/>
                            </a:rPr>
                            <m:t>1</m:t>
                          </m:r>
                        </m:sub>
                      </m:sSub>
                    </m:oMath>
                  </m:oMathPara>
                </a14:m>
                <a:endParaRPr lang="en-US" sz="2400" i="1" dirty="0"/>
              </a:p>
            </p:txBody>
          </p:sp>
        </mc:Choice>
        <mc:Fallback xmlns="">
          <p:sp>
            <p:nvSpPr>
              <p:cNvPr id="5" name="TextBox 4">
                <a:extLst>
                  <a:ext uri="{FF2B5EF4-FFF2-40B4-BE49-F238E27FC236}">
                    <a16:creationId xmlns:a16="http://schemas.microsoft.com/office/drawing/2014/main" id="{0225DB98-CC3A-8200-57FD-4CBA4531A1DB}"/>
                  </a:ext>
                </a:extLst>
              </p:cNvPr>
              <p:cNvSpPr txBox="1">
                <a:spLocks noRot="1" noChangeAspect="1" noMove="1" noResize="1" noEditPoints="1" noAdjustHandles="1" noChangeArrowheads="1" noChangeShapeType="1" noTextEdit="1"/>
              </p:cNvSpPr>
              <p:nvPr/>
            </p:nvSpPr>
            <p:spPr>
              <a:xfrm>
                <a:off x="3210126" y="2071673"/>
                <a:ext cx="7821040" cy="3453318"/>
              </a:xfrm>
              <a:prstGeom prst="rect">
                <a:avLst/>
              </a:prstGeom>
              <a:blipFill>
                <a:blip r:embed="rId4"/>
                <a:stretch>
                  <a:fillRect l="-9076" t="-3786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956D0-B6D8-7FEC-93B5-5A3EF06F8D0B}"/>
                  </a:ext>
                </a:extLst>
              </p:cNvPr>
              <p:cNvSpPr txBox="1"/>
              <p:nvPr/>
            </p:nvSpPr>
            <p:spPr>
              <a:xfrm>
                <a:off x="8604115" y="1675857"/>
                <a:ext cx="3268494" cy="1545616"/>
              </a:xfrm>
              <a:prstGeom prst="rect">
                <a:avLst/>
              </a:prstGeom>
              <a:noFill/>
            </p:spPr>
            <p:txBody>
              <a:bodyPr wrap="square">
                <a:spAutoFit/>
              </a:bodyPr>
              <a:lstStyle/>
              <a:p>
                <a14:m>
                  <m:oMath xmlns:m="http://schemas.openxmlformats.org/officeDocument/2006/math">
                    <m:r>
                      <a:rPr lang="en-US" sz="2400" b="0" i="1" smtClean="0">
                        <a:solidFill>
                          <a:srgbClr val="0070C0"/>
                        </a:solidFill>
                        <a:latin typeface="Cambria Math" panose="02040503050406030204" pitchFamily="18" charset="0"/>
                      </a:rPr>
                      <m:t>𝑝</m:t>
                    </m:r>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e>
                    </m:d>
                    <m:r>
                      <a:rPr lang="en-US" sz="2400" b="0" i="1" smtClean="0">
                        <a:solidFill>
                          <a:srgbClr val="0070C0"/>
                        </a:solidFill>
                        <a:latin typeface="Cambria Math" panose="02040503050406030204" pitchFamily="18" charset="0"/>
                      </a:rPr>
                      <m:t>≔</m:t>
                    </m:r>
                    <m:nary>
                      <m:naryPr>
                        <m:chr m:val="∏"/>
                        <m:supHide m:val="on"/>
                        <m:ctrlPr>
                          <a:rPr lang="en-US" sz="2400" b="0" i="1" smtClean="0">
                            <a:solidFill>
                              <a:srgbClr val="0070C0"/>
                            </a:solidFill>
                            <a:latin typeface="Cambria Math" panose="02040503050406030204" pitchFamily="18" charset="0"/>
                          </a:rPr>
                        </m:ctrlPr>
                      </m:naryPr>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𝑞</m:t>
                            </m:r>
                          </m:e>
                        </m:d>
                      </m:sub>
                      <m:sup/>
                      <m:e>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r>
                              <a:rPr lang="en-US" sz="2400" b="0" i="1" smtClean="0">
                                <a:solidFill>
                                  <a:srgbClr val="0070C0"/>
                                </a:solidFill>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𝑒</m:t>
                                </m:r>
                              </m:e>
                              <m:sub>
                                <m:r>
                                  <a:rPr lang="en-US" sz="2400" b="0" i="1" smtClean="0">
                                    <a:solidFill>
                                      <a:srgbClr val="0070C0"/>
                                    </a:solidFill>
                                    <a:latin typeface="Cambria Math" panose="02040503050406030204" pitchFamily="18" charset="0"/>
                                  </a:rPr>
                                  <m:t>𝑖</m:t>
                                </m:r>
                              </m:sub>
                            </m:sSub>
                          </m:e>
                        </m:d>
                      </m:e>
                    </m:nary>
                  </m:oMath>
                </a14:m>
                <a:r>
                  <a:rPr lang="en-US" sz="2400" b="0" i="1" dirty="0">
                    <a:latin typeface="Cambria Math" panose="02040503050406030204" pitchFamily="18" charset="0"/>
                  </a:rPr>
                  <a:t> </a:t>
                </a:r>
                <a:br>
                  <a:rPr lang="en-US" sz="2400" b="0" i="1" dirty="0">
                    <a:latin typeface="Cambria Math" panose="02040503050406030204" pitchFamily="18" charset="0"/>
                  </a:rPr>
                </a:br>
                <a14:m>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nary>
                      <m:naryPr>
                        <m:chr m:val="∏"/>
                        <m:supHide m:val="on"/>
                        <m:ctrlPr>
                          <a:rPr lang="en-US" sz="2400" b="0" i="1" smtClean="0">
                            <a:solidFill>
                              <a:srgbClr val="7030A0"/>
                            </a:solidFill>
                            <a:latin typeface="Cambria Math" panose="02040503050406030204" pitchFamily="18" charset="0"/>
                          </a:rPr>
                        </m:ctrlPr>
                      </m:naryPr>
                      <m:sub>
                        <m:r>
                          <a:rPr lang="en-US" sz="2400" b="0" i="1" smtClean="0">
                            <a:solidFill>
                              <a:srgbClr val="7030A0"/>
                            </a:solidFill>
                            <a:latin typeface="Cambria Math" panose="02040503050406030204" pitchFamily="18" charset="0"/>
                          </a:rPr>
                          <m:t>𝑗</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sub>
                      <m:sup/>
                      <m:e>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𝑒</m:t>
                                </m:r>
                              </m:e>
                              <m:sub>
                                <m:r>
                                  <a:rPr lang="en-US" sz="2400" b="0" i="1" smtClean="0">
                                    <a:solidFill>
                                      <a:srgbClr val="7030A0"/>
                                    </a:solidFill>
                                    <a:latin typeface="Cambria Math" panose="02040503050406030204" pitchFamily="18" charset="0"/>
                                  </a:rPr>
                                  <m:t>𝑗</m:t>
                                </m:r>
                              </m:sub>
                            </m:sSub>
                          </m:e>
                        </m:d>
                      </m:e>
                    </m:nary>
                  </m:oMath>
                </a14:m>
                <a:r>
                  <a:rPr lang="en-US" sz="2400" i="1" dirty="0"/>
                  <a:t> </a:t>
                </a:r>
              </a:p>
              <a:p>
                <a14:m>
                  <m:oMath xmlns:m="http://schemas.openxmlformats.org/officeDocument/2006/math">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smtClean="0">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r>
                  <a:rPr lang="en-US" sz="2400" i="1" dirty="0"/>
                  <a:t> </a:t>
                </a:r>
              </a:p>
            </p:txBody>
          </p:sp>
        </mc:Choice>
        <mc:Fallback xmlns="">
          <p:sp>
            <p:nvSpPr>
              <p:cNvPr id="7" name="TextBox 6">
                <a:extLst>
                  <a:ext uri="{FF2B5EF4-FFF2-40B4-BE49-F238E27FC236}">
                    <a16:creationId xmlns:a16="http://schemas.microsoft.com/office/drawing/2014/main" id="{C05956D0-B6D8-7FEC-93B5-5A3EF06F8D0B}"/>
                  </a:ext>
                </a:extLst>
              </p:cNvPr>
              <p:cNvSpPr txBox="1">
                <a:spLocks noRot="1" noChangeAspect="1" noMove="1" noResize="1" noEditPoints="1" noAdjustHandles="1" noChangeArrowheads="1" noChangeShapeType="1" noTextEdit="1"/>
              </p:cNvSpPr>
              <p:nvPr/>
            </p:nvSpPr>
            <p:spPr>
              <a:xfrm>
                <a:off x="8604115" y="1675857"/>
                <a:ext cx="3268494" cy="1545616"/>
              </a:xfrm>
              <a:prstGeom prst="rect">
                <a:avLst/>
              </a:prstGeom>
              <a:blipFill>
                <a:blip r:embed="rId5"/>
                <a:stretch>
                  <a:fillRect l="-386" t="-38525"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4F8DB4-0D4D-8AFA-FB94-DF0D127F6A91}"/>
                  </a:ext>
                </a:extLst>
              </p:cNvPr>
              <p:cNvSpPr/>
              <p:nvPr/>
            </p:nvSpPr>
            <p:spPr>
              <a:xfrm>
                <a:off x="8604115" y="4727040"/>
                <a:ext cx="3464668" cy="1920875"/>
              </a:xfrm>
              <a:prstGeom prst="wedgeRoundRectCallout">
                <a:avLst>
                  <a:gd name="adj1" fmla="val -65767"/>
                  <a:gd name="adj2" fmla="val -26610"/>
                  <a:gd name="adj3" fmla="val 16667"/>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But: How do we pick </a:t>
                </a:r>
                <a14:m>
                  <m:oMath xmlns:m="http://schemas.openxmlformats.org/officeDocument/2006/math">
                    <m:r>
                      <a:rPr lang="en-US" sz="2400" i="1">
                        <a:solidFill>
                          <a:srgbClr val="FF0000"/>
                        </a:solidFill>
                        <a:latin typeface="Cambria Math" panose="02040503050406030204" pitchFamily="18" charset="0"/>
                      </a:rPr>
                      <m:t>𝑓</m:t>
                    </m:r>
                    <m:r>
                      <a:rPr lang="en-US" sz="2400" b="0" i="0"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X</m:t>
                    </m:r>
                    <m:r>
                      <a:rPr lang="en-US" sz="2400" b="0" i="0" smtClean="0">
                        <a:solidFill>
                          <a:srgbClr val="FF0000"/>
                        </a:solidFill>
                        <a:latin typeface="Cambria Math" panose="02040503050406030204" pitchFamily="18" charset="0"/>
                      </a:rPr>
                      <m:t>) </m:t>
                    </m:r>
                  </m:oMath>
                </a14:m>
                <a:r>
                  <a:rPr lang="en-US" sz="2400" dirty="0">
                    <a:solidFill>
                      <a:srgbClr val="C00000"/>
                    </a:solidFill>
                  </a:rPr>
                  <a:t>to write this as </a:t>
                </a:r>
                <a14:m>
                  <m:oMath xmlns:m="http://schemas.openxmlformats.org/officeDocument/2006/math">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𝑥</m:t>
                        </m:r>
                      </m:e>
                      <m:sup>
                        <m:r>
                          <a:rPr lang="en-US" sz="2400" b="0" i="1" dirty="0" smtClean="0">
                            <a:solidFill>
                              <a:srgbClr val="0070C0"/>
                            </a:solidFill>
                            <a:latin typeface="Cambria Math" panose="02040503050406030204" pitchFamily="18" charset="0"/>
                          </a:rPr>
                          <m:t>𝑗</m:t>
                        </m:r>
                      </m:sup>
                    </m:sSup>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 for some </a:t>
                </a:r>
                <a14:m>
                  <m:oMath xmlns:m="http://schemas.openxmlformats.org/officeDocument/2006/math">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a:t>
                </a:r>
              </a:p>
            </p:txBody>
          </p:sp>
        </mc:Choice>
        <mc:Fallback xmlns="">
          <p:sp>
            <p:nvSpPr>
              <p:cNvPr id="8" name="Rounded Rectangular Callout 7">
                <a:extLst>
                  <a:ext uri="{FF2B5EF4-FFF2-40B4-BE49-F238E27FC236}">
                    <a16:creationId xmlns:a16="http://schemas.microsoft.com/office/drawing/2014/main" id="{FE4F8DB4-0D4D-8AFA-FB94-DF0D127F6A91}"/>
                  </a:ext>
                </a:extLst>
              </p:cNvPr>
              <p:cNvSpPr>
                <a:spLocks noRot="1" noChangeAspect="1" noMove="1" noResize="1" noEditPoints="1" noAdjustHandles="1" noChangeArrowheads="1" noChangeShapeType="1" noTextEdit="1"/>
              </p:cNvSpPr>
              <p:nvPr/>
            </p:nvSpPr>
            <p:spPr>
              <a:xfrm>
                <a:off x="8604115" y="4727040"/>
                <a:ext cx="3464668" cy="1920875"/>
              </a:xfrm>
              <a:prstGeom prst="wedgeRoundRectCallout">
                <a:avLst>
                  <a:gd name="adj1" fmla="val -65767"/>
                  <a:gd name="adj2" fmla="val -26610"/>
                  <a:gd name="adj3" fmla="val 16667"/>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89A315-5BE7-BAB3-C7F0-B7AE6BD08392}"/>
                  </a:ext>
                </a:extLst>
              </p:cNvPr>
              <p:cNvSpPr txBox="1"/>
              <p:nvPr/>
            </p:nvSpPr>
            <p:spPr>
              <a:xfrm>
                <a:off x="558645" y="5701665"/>
                <a:ext cx="7821040" cy="919472"/>
              </a:xfrm>
              <a:prstGeom prst="roundRect">
                <a:avLst/>
              </a:prstGeom>
              <a:solidFill>
                <a:srgbClr val="F3E7E7"/>
              </a:solidFill>
              <a:ln>
                <a:solidFill>
                  <a:srgbClr val="C00000"/>
                </a:solidFill>
              </a:ln>
            </p:spPr>
            <p:txBody>
              <a:bodyPr wrap="square" anchor="ctr">
                <a:spAutoFit/>
              </a:bodyPr>
              <a:lstStyle/>
              <a:p>
                <a:r>
                  <a:rPr lang="en-US" sz="2400" dirty="0">
                    <a:solidFill>
                      <a:schemeClr val="tx1"/>
                    </a:solidFill>
                  </a:rPr>
                  <a:t>Polynomials</a:t>
                </a:r>
                <a:r>
                  <a:rPr lang="en-US" sz="2400" i="1" dirty="0">
                    <a:solidFill>
                      <a:schemeClr val="tx1"/>
                    </a:solidFill>
                  </a:rPr>
                  <a:t> </a:t>
                </a:r>
                <a14:m>
                  <m:oMath xmlns:m="http://schemas.openxmlformats.org/officeDocument/2006/math">
                    <m:r>
                      <a:rPr lang="en-US" sz="2400" b="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m:rPr>
                            <m:sty m:val="p"/>
                          </m:rPr>
                          <a:rPr lang="en-US" sz="2400" b="0" i="1" smtClean="0">
                            <a:solidFill>
                              <a:srgbClr val="FF0000"/>
                            </a:solidFill>
                            <a:latin typeface="Cambria Math" panose="02040503050406030204" pitchFamily="18" charset="0"/>
                          </a:rPr>
                          <m:t>X</m:t>
                        </m:r>
                      </m:e>
                    </m:d>
                    <m:r>
                      <a:rPr lang="en-US" sz="2400" b="0" i="1" smtClean="0">
                        <a:solidFill>
                          <a:srgbClr val="FF0000"/>
                        </a:solidFill>
                        <a:latin typeface="Cambria Math" panose="02040503050406030204" pitchFamily="18" charset="0"/>
                      </a:rPr>
                      <m:t>,</m:t>
                    </m:r>
                  </m:oMath>
                </a14:m>
                <a:r>
                  <a:rPr lang="en-US" sz="2400" dirty="0">
                    <a:solidFill>
                      <a:schemeClr val="accent2"/>
                    </a:solidFill>
                  </a:rPr>
                  <a:t> </a:t>
                </a:r>
                <a14:m>
                  <m:oMath xmlns:m="http://schemas.openxmlformats.org/officeDocument/2006/math">
                    <m:r>
                      <a:rPr lang="en-US" sz="2400" b="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m:rPr>
                            <m:sty m:val="p"/>
                          </m:rPr>
                          <a:rPr lang="en-US" sz="2400" b="0" i="1" smtClean="0">
                            <a:solidFill>
                              <a:schemeClr val="accent2"/>
                            </a:solidFill>
                            <a:latin typeface="Cambria Math" panose="02040503050406030204" pitchFamily="18" charset="0"/>
                          </a:rPr>
                          <m:t>X</m:t>
                        </m:r>
                      </m:e>
                    </m:d>
                  </m:oMath>
                </a14:m>
                <a:r>
                  <a:rPr lang="en-US" sz="2400" dirty="0">
                    <a:solidFill>
                      <a:schemeClr val="tx1"/>
                    </a:solidFill>
                  </a:rPr>
                  <a:t> has degree </a:t>
                </a:r>
                <a14:m>
                  <m:oMath xmlns:m="http://schemas.openxmlformats.org/officeDocument/2006/math">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𝑞</m:t>
                    </m:r>
                  </m:oMath>
                </a14:m>
                <a:r>
                  <a:rPr lang="en-US" sz="2400" dirty="0">
                    <a:solidFill>
                      <a:schemeClr val="tx1"/>
                    </a:solidFill>
                  </a:rPr>
                  <a:t> and satisfy:</a:t>
                </a:r>
              </a:p>
              <a:p>
                <a:pPr algn="ct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𝑞</m:t>
                          </m:r>
                        </m:e>
                      </m:d>
                      <m:r>
                        <a:rPr lang="en-US" sz="2400" b="0" i="1" smtClean="0">
                          <a:solidFill>
                            <a:schemeClr val="tx1"/>
                          </a:solidFill>
                          <a:latin typeface="Cambria Math" panose="02040503050406030204" pitchFamily="18" charset="0"/>
                        </a:rPr>
                        <m:t>:</m:t>
                      </m:r>
                      <m:r>
                        <a:rPr lang="en-US" sz="2400" b="0" i="1" smtClean="0">
                          <a:solidFill>
                            <a:schemeClr val="accent2"/>
                          </a:solidFill>
                          <a:latin typeface="Cambria Math" panose="02040503050406030204" pitchFamily="18" charset="0"/>
                        </a:rPr>
                        <m:t>𝑔</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𝑒</m:t>
                              </m:r>
                            </m:e>
                            <m:sub>
                              <m:r>
                                <a:rPr lang="en-US" sz="2400" b="0" i="1" smtClean="0">
                                  <a:solidFill>
                                    <a:schemeClr val="accent2"/>
                                  </a:solidFill>
                                  <a:latin typeface="Cambria Math" panose="02040503050406030204" pitchFamily="18" charset="0"/>
                                </a:rPr>
                                <m:t>𝑖</m:t>
                              </m:r>
                            </m:sub>
                          </m:sSub>
                        </m:e>
                      </m:d>
                      <m:r>
                        <a:rPr lang="en-US" sz="2400" b="0" i="1" smtClean="0">
                          <a:solidFill>
                            <a:schemeClr val="accent2"/>
                          </a:solidFill>
                          <a:latin typeface="Cambria Math" panose="02040503050406030204" pitchFamily="18" charset="0"/>
                        </a:rPr>
                        <m:t>=</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𝑚</m:t>
                          </m:r>
                        </m:e>
                        <m:sub>
                          <m:r>
                            <a:rPr lang="en-US" sz="2400" i="1">
                              <a:solidFill>
                                <a:schemeClr val="accent2"/>
                              </a:solidFill>
                              <a:latin typeface="Cambria Math" panose="02040503050406030204" pitchFamily="18" charset="0"/>
                            </a:rPr>
                            <m:t>𝑖</m:t>
                          </m:r>
                        </m:sub>
                      </m:sSub>
                      <m:r>
                        <a:rPr lang="en-US" sz="2400" i="1">
                          <a:solidFill>
                            <a:schemeClr val="accent2"/>
                          </a:solidFill>
                          <a:latin typeface="Cambria Math" panose="02040503050406030204" pitchFamily="18" charset="0"/>
                        </a:rPr>
                        <m:t>⋅</m:t>
                      </m:r>
                      <m:r>
                        <a:rPr lang="en-US" sz="240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oMath>
                  </m:oMathPara>
                </a14:m>
                <a:br>
                  <a:rPr lang="en-US" sz="2400" b="0" i="1" dirty="0">
                    <a:latin typeface="Cambria Math" panose="02040503050406030204" pitchFamily="18" charset="0"/>
                  </a:rPr>
                </a:br>
                <a:endParaRPr lang="en-US" sz="2400" i="1" dirty="0"/>
              </a:p>
            </p:txBody>
          </p:sp>
        </mc:Choice>
        <mc:Fallback xmlns="">
          <p:sp>
            <p:nvSpPr>
              <p:cNvPr id="9" name="TextBox 8">
                <a:extLst>
                  <a:ext uri="{FF2B5EF4-FFF2-40B4-BE49-F238E27FC236}">
                    <a16:creationId xmlns:a16="http://schemas.microsoft.com/office/drawing/2014/main" id="{1C89A315-5BE7-BAB3-C7F0-B7AE6BD08392}"/>
                  </a:ext>
                </a:extLst>
              </p:cNvPr>
              <p:cNvSpPr txBox="1">
                <a:spLocks noRot="1" noChangeAspect="1" noMove="1" noResize="1" noEditPoints="1" noAdjustHandles="1" noChangeArrowheads="1" noChangeShapeType="1" noTextEdit="1"/>
              </p:cNvSpPr>
              <p:nvPr/>
            </p:nvSpPr>
            <p:spPr>
              <a:xfrm>
                <a:off x="558645" y="5701665"/>
                <a:ext cx="7821040" cy="919472"/>
              </a:xfrm>
              <a:prstGeom prst="roundRect">
                <a:avLst/>
              </a:prstGeom>
              <a:blipFill>
                <a:blip r:embed="rId7"/>
                <a:stretch>
                  <a:fillRect l="-647" b="-2703"/>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436AB5-CED7-0933-0127-7FD2F35F0A2D}"/>
                  </a:ext>
                </a:extLst>
              </p:cNvPr>
              <p:cNvSpPr txBox="1"/>
              <p:nvPr/>
            </p:nvSpPr>
            <p:spPr>
              <a:xfrm>
                <a:off x="6598597" y="3363825"/>
                <a:ext cx="4207948" cy="10315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𝑚</m:t>
                              </m:r>
                            </m:e>
                            <m:sub>
                              <m:r>
                                <a:rPr lang="en-US" sz="2400" i="1">
                                  <a:solidFill>
                                    <a:schemeClr val="accent2">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𝐻</m:t>
                              </m:r>
                            </m:e>
                            <m:sub>
                              <m:r>
                                <a:rPr lang="en-US" sz="2400" i="1">
                                  <a:latin typeface="Cambria Math" panose="02040503050406030204" pitchFamily="18" charset="0"/>
                                </a:rPr>
                                <m:t>1</m:t>
                              </m:r>
                            </m:sub>
                          </m:sSub>
                        </m:e>
                      </m:nary>
                    </m:oMath>
                  </m:oMathPara>
                </a14:m>
                <a:endParaRPr lang="en-US" sz="2400" dirty="0"/>
              </a:p>
            </p:txBody>
          </p:sp>
        </mc:Choice>
        <mc:Fallback xmlns="">
          <p:sp>
            <p:nvSpPr>
              <p:cNvPr id="11" name="TextBox 10">
                <a:extLst>
                  <a:ext uri="{FF2B5EF4-FFF2-40B4-BE49-F238E27FC236}">
                    <a16:creationId xmlns:a16="http://schemas.microsoft.com/office/drawing/2014/main" id="{33436AB5-CED7-0933-0127-7FD2F35F0A2D}"/>
                  </a:ext>
                </a:extLst>
              </p:cNvPr>
              <p:cNvSpPr txBox="1">
                <a:spLocks noRot="1" noChangeAspect="1" noMove="1" noResize="1" noEditPoints="1" noAdjustHandles="1" noChangeArrowheads="1" noChangeShapeType="1" noTextEdit="1"/>
              </p:cNvSpPr>
              <p:nvPr/>
            </p:nvSpPr>
            <p:spPr>
              <a:xfrm>
                <a:off x="6598597" y="3363825"/>
                <a:ext cx="4207948" cy="1031501"/>
              </a:xfrm>
              <a:prstGeom prst="rect">
                <a:avLst/>
              </a:prstGeom>
              <a:blipFill>
                <a:blip r:embed="rId8"/>
                <a:stretch>
                  <a:fillRect l="-300" t="-122892" b="-166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ABF1F2-DF37-0874-AC17-8AF62854B2D6}"/>
                  </a:ext>
                </a:extLst>
              </p:cNvPr>
              <p:cNvSpPr txBox="1"/>
              <p:nvPr/>
            </p:nvSpPr>
            <p:spPr>
              <a:xfrm>
                <a:off x="5632124" y="5052138"/>
                <a:ext cx="25974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𝐻</m:t>
                          </m:r>
                        </m:e>
                        <m:sub>
                          <m:r>
                            <a:rPr lang="en-US" sz="2400" i="1">
                              <a:solidFill>
                                <a:srgbClr val="0070C0"/>
                              </a:solidFill>
                              <a:latin typeface="Cambria Math" panose="02040503050406030204" pitchFamily="18" charset="0"/>
                            </a:rPr>
                            <m:t>1</m:t>
                          </m:r>
                        </m:sub>
                      </m:sSub>
                    </m:oMath>
                  </m:oMathPara>
                </a14:m>
                <a:endParaRPr lang="en-US" sz="2400" dirty="0"/>
              </a:p>
            </p:txBody>
          </p:sp>
        </mc:Choice>
        <mc:Fallback xmlns="">
          <p:sp>
            <p:nvSpPr>
              <p:cNvPr id="15" name="TextBox 14">
                <a:extLst>
                  <a:ext uri="{FF2B5EF4-FFF2-40B4-BE49-F238E27FC236}">
                    <a16:creationId xmlns:a16="http://schemas.microsoft.com/office/drawing/2014/main" id="{EBABF1F2-DF37-0874-AC17-8AF62854B2D6}"/>
                  </a:ext>
                </a:extLst>
              </p:cNvPr>
              <p:cNvSpPr txBox="1">
                <a:spLocks noRot="1" noChangeAspect="1" noMove="1" noResize="1" noEditPoints="1" noAdjustHandles="1" noChangeArrowheads="1" noChangeShapeType="1" noTextEdit="1"/>
              </p:cNvSpPr>
              <p:nvPr/>
            </p:nvSpPr>
            <p:spPr>
              <a:xfrm>
                <a:off x="5632124" y="5052138"/>
                <a:ext cx="2597476" cy="461665"/>
              </a:xfrm>
              <a:prstGeom prst="rect">
                <a:avLst/>
              </a:prstGeom>
              <a:blipFill>
                <a:blip r:embed="rId9"/>
                <a:stretch>
                  <a:fillRect b="-810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0B44AFE4-F4D2-2E55-A282-5BA8D4358775}"/>
              </a:ext>
            </a:extLst>
          </p:cNvPr>
          <p:cNvGrpSpPr/>
          <p:nvPr/>
        </p:nvGrpSpPr>
        <p:grpSpPr>
          <a:xfrm>
            <a:off x="416979" y="3948597"/>
            <a:ext cx="3019312" cy="944489"/>
            <a:chOff x="416979" y="3948597"/>
            <a:chExt cx="3019312" cy="944489"/>
          </a:xfrm>
        </p:grpSpPr>
        <p:pic>
          <p:nvPicPr>
            <p:cNvPr id="17" name="Graphic 16" descr="Line arrow: Counter-clockwise curve with solid fill">
              <a:extLst>
                <a:ext uri="{FF2B5EF4-FFF2-40B4-BE49-F238E27FC236}">
                  <a16:creationId xmlns:a16="http://schemas.microsoft.com/office/drawing/2014/main" id="{4DF6D9DE-0850-EAE3-56DF-1A1883AC15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21891" y="3948597"/>
              <a:ext cx="914400" cy="914400"/>
            </a:xfrm>
            <a:prstGeom prst="rect">
              <a:avLst/>
            </a:prstGeom>
          </p:spPr>
        </p:pic>
        <p:sp>
          <p:nvSpPr>
            <p:cNvPr id="18" name="TextBox 17">
              <a:extLst>
                <a:ext uri="{FF2B5EF4-FFF2-40B4-BE49-F238E27FC236}">
                  <a16:creationId xmlns:a16="http://schemas.microsoft.com/office/drawing/2014/main" id="{08D54C6B-2CBC-FB11-66E7-00FC2DC0A5F9}"/>
                </a:ext>
              </a:extLst>
            </p:cNvPr>
            <p:cNvSpPr txBox="1"/>
            <p:nvPr/>
          </p:nvSpPr>
          <p:spPr>
            <a:xfrm>
              <a:off x="416979" y="4062089"/>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p:sp>
        <p:nvSpPr>
          <p:cNvPr id="20" name="Slide Number Placeholder 19">
            <a:extLst>
              <a:ext uri="{FF2B5EF4-FFF2-40B4-BE49-F238E27FC236}">
                <a16:creationId xmlns:a16="http://schemas.microsoft.com/office/drawing/2014/main" id="{603CD6B0-F592-F522-ACC1-306A8091E086}"/>
              </a:ext>
            </a:extLst>
          </p:cNvPr>
          <p:cNvSpPr>
            <a:spLocks noGrp="1"/>
          </p:cNvSpPr>
          <p:nvPr>
            <p:ph type="sldNum" sz="quarter" idx="12"/>
          </p:nvPr>
        </p:nvSpPr>
        <p:spPr/>
        <p:txBody>
          <a:bodyPr/>
          <a:lstStyle/>
          <a:p>
            <a:fld id="{55D15609-A41A-3E41-B06F-A203A646914D}" type="slidenum">
              <a:rPr lang="en-US" smtClean="0"/>
              <a:t>15</a:t>
            </a:fld>
            <a:endParaRPr lang="en-US"/>
          </a:p>
        </p:txBody>
      </p:sp>
      <p:sp>
        <p:nvSpPr>
          <p:cNvPr id="3" name="Rounded Rectangle 2">
            <a:extLst>
              <a:ext uri="{FF2B5EF4-FFF2-40B4-BE49-F238E27FC236}">
                <a16:creationId xmlns:a16="http://schemas.microsoft.com/office/drawing/2014/main" id="{F2541B8B-85A9-9C98-48D0-088418A773E4}"/>
              </a:ext>
            </a:extLst>
          </p:cNvPr>
          <p:cNvSpPr/>
          <p:nvPr/>
        </p:nvSpPr>
        <p:spPr>
          <a:xfrm>
            <a:off x="6096000" y="2233951"/>
            <a:ext cx="1172705" cy="619932"/>
          </a:xfrm>
          <a:prstGeom prst="roundRect">
            <a:avLst/>
          </a:prstGeom>
          <a:solidFill>
            <a:srgbClr val="F3E7E7">
              <a:alpha val="1771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C34F241-5145-C89F-1A79-18747D68D797}"/>
              </a:ext>
            </a:extLst>
          </p:cNvPr>
          <p:cNvSpPr/>
          <p:nvPr/>
        </p:nvSpPr>
        <p:spPr>
          <a:xfrm>
            <a:off x="6682352" y="3260867"/>
            <a:ext cx="3779004" cy="1174304"/>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69B6B8D-7B16-C1BF-181A-B212BB70B9D8}"/>
              </a:ext>
            </a:extLst>
          </p:cNvPr>
          <p:cNvSpPr/>
          <p:nvPr/>
        </p:nvSpPr>
        <p:spPr>
          <a:xfrm>
            <a:off x="5466439" y="4759334"/>
            <a:ext cx="2597477" cy="911592"/>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3" grpId="0" animBg="1"/>
      <p:bldP spid="6"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DD8EFB0-2000-010D-ACE3-6650ECCDF20D}"/>
              </a:ext>
            </a:extLst>
          </p:cNvPr>
          <p:cNvSpPr/>
          <p:nvPr/>
        </p:nvSpPr>
        <p:spPr>
          <a:xfrm>
            <a:off x="760185" y="1506967"/>
            <a:ext cx="10889915" cy="3630940"/>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0C94F145-ED8C-3A78-F3BC-AEEABACF92EF}"/>
              </a:ext>
            </a:extLst>
          </p:cNvPr>
          <p:cNvSpPr>
            <a:spLocks noGrp="1"/>
          </p:cNvSpPr>
          <p:nvPr>
            <p:ph type="title"/>
          </p:nvPr>
        </p:nvSpPr>
        <p:spPr/>
        <p:txBody>
          <a:bodyPr/>
          <a:lstStyle/>
          <a:p>
            <a:r>
              <a:rPr lang="en-US" dirty="0"/>
              <a:t>Our Key Observation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7AFBC2-1491-0DF6-7D85-3B4E1D64F1C7}"/>
                  </a:ext>
                </a:extLst>
              </p:cNvPr>
              <p:cNvSpPr txBox="1"/>
              <p:nvPr/>
            </p:nvSpPr>
            <p:spPr>
              <a:xfrm>
                <a:off x="1045031" y="2297979"/>
                <a:ext cx="10308769" cy="691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r>
                        <a:rPr lang="en-US" sz="2800" i="1" smtClean="0">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𝐺</m:t>
                          </m:r>
                        </m:e>
                        <m:sub>
                          <m:r>
                            <a:rPr lang="en-US" sz="2800" b="0" i="1" smtClean="0">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b="0" i="1" smtClean="0">
                          <a:solidFill>
                            <a:schemeClr val="accent2"/>
                          </a:solidFill>
                          <a:latin typeface="Cambria Math" panose="02040503050406030204" pitchFamily="18" charset="0"/>
                        </a:rPr>
                        <m:t>𝑔</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𝑥</m:t>
                          </m:r>
                        </m:e>
                        <m:sup>
                          <m:r>
                            <a:rPr lang="en-US" sz="2800" b="0" i="1" smtClean="0">
                              <a:solidFill>
                                <a:srgbClr val="0070C0"/>
                              </a:solidFill>
                              <a:latin typeface="Cambria Math" panose="02040503050406030204" pitchFamily="18" charset="0"/>
                            </a:rPr>
                            <m:t>𝑗</m:t>
                          </m:r>
                        </m:sup>
                      </m:sSup>
                      <m:r>
                        <a:rPr lang="en-US" sz="2800" b="0" i="1" smtClean="0">
                          <a:solidFill>
                            <a:srgbClr val="0070C0"/>
                          </a:solidFill>
                          <a:latin typeface="Cambria Math" panose="02040503050406030204" pitchFamily="18" charset="0"/>
                        </a:rPr>
                        <m:t>⋅</m:t>
                      </m:r>
                      <m:groupChr>
                        <m:groupChrPr>
                          <m:chr m:val="⏟"/>
                          <m:ctrlPr>
                            <a:rPr lang="en-US" sz="2800" b="0" i="1" smtClean="0">
                              <a:solidFill>
                                <a:srgbClr val="0070C0"/>
                              </a:solidFill>
                              <a:latin typeface="Cambria Math" panose="02040503050406030204" pitchFamily="18" charset="0"/>
                            </a:rPr>
                          </m:ctrlPr>
                        </m:groupChrPr>
                        <m:e>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d>
                            <m:dPr>
                              <m:ctrlPr>
                                <a:rPr lang="en-US" sz="2800" b="0" i="1" smtClean="0">
                                  <a:solidFill>
                                    <a:srgbClr val="0070C0"/>
                                  </a:solidFill>
                                  <a:latin typeface="Cambria Math" panose="02040503050406030204" pitchFamily="18" charset="0"/>
                                </a:rPr>
                              </m:ctrlPr>
                            </m:dPr>
                            <m:e>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𝐺</m:t>
                                  </m:r>
                                </m:e>
                                <m:sub>
                                  <m:r>
                                    <a:rPr lang="en-US" sz="2800" i="1">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𝐻</m:t>
                                  </m:r>
                                </m:e>
                                <m:sub>
                                  <m:r>
                                    <a:rPr lang="en-US" sz="2800" i="1">
                                      <a:solidFill>
                                        <a:srgbClr val="0070C0"/>
                                      </a:solidFill>
                                      <a:latin typeface="Cambria Math" panose="02040503050406030204" pitchFamily="18" charset="0"/>
                                    </a:rPr>
                                    <m:t>1</m:t>
                                  </m:r>
                                </m:sub>
                              </m:sSub>
                            </m:e>
                          </m:d>
                        </m:e>
                      </m:groupChr>
                    </m:oMath>
                  </m:oMathPara>
                </a14:m>
                <a:endParaRPr lang="en-US" sz="2800" dirty="0"/>
              </a:p>
            </p:txBody>
          </p:sp>
        </mc:Choice>
        <mc:Fallback xmlns="">
          <p:sp>
            <p:nvSpPr>
              <p:cNvPr id="9" name="TextBox 8">
                <a:extLst>
                  <a:ext uri="{FF2B5EF4-FFF2-40B4-BE49-F238E27FC236}">
                    <a16:creationId xmlns:a16="http://schemas.microsoft.com/office/drawing/2014/main" id="{207AFBC2-1491-0DF6-7D85-3B4E1D64F1C7}"/>
                  </a:ext>
                </a:extLst>
              </p:cNvPr>
              <p:cNvSpPr txBox="1">
                <a:spLocks noRot="1" noChangeAspect="1" noMove="1" noResize="1" noEditPoints="1" noAdjustHandles="1" noChangeArrowheads="1" noChangeShapeType="1" noTextEdit="1"/>
              </p:cNvSpPr>
              <p:nvPr/>
            </p:nvSpPr>
            <p:spPr>
              <a:xfrm>
                <a:off x="1045031" y="2297979"/>
                <a:ext cx="10308769" cy="691792"/>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29C84-41F1-A264-87D8-A93806AA66FA}"/>
                  </a:ext>
                </a:extLst>
              </p:cNvPr>
              <p:cNvSpPr txBox="1"/>
              <p:nvPr/>
            </p:nvSpPr>
            <p:spPr>
              <a:xfrm>
                <a:off x="1030517" y="1598079"/>
                <a:ext cx="8366136" cy="537135"/>
              </a:xfrm>
              <a:prstGeom prst="rect">
                <a:avLst/>
              </a:prstGeom>
              <a:noFill/>
            </p:spPr>
            <p:txBody>
              <a:bodyPr wrap="none" rtlCol="0">
                <a:spAutoFit/>
              </a:bodyPr>
              <a:lstStyle/>
              <a:p>
                <a:r>
                  <a:rPr lang="en-US" sz="2800" dirty="0"/>
                  <a:t>If we select </a:t>
                </a:r>
                <a14:m>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r>
                      <a:rPr lang="en-US" sz="2800" b="0" i="1" smtClean="0">
                        <a:solidFill>
                          <a:srgbClr val="FF000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oMath>
                </a14:m>
                <a:r>
                  <a:rPr lang="en-US" sz="2800" dirty="0">
                    <a:solidFill>
                      <a:srgbClr val="FF0000"/>
                    </a:solidFill>
                  </a:rPr>
                  <a:t> </a:t>
                </a:r>
                <a14:m>
                  <m:oMath xmlns:m="http://schemas.openxmlformats.org/officeDocument/2006/math">
                    <m:r>
                      <a:rPr lang="en-US" sz="2800" i="1">
                        <a:solidFill>
                          <a:srgbClr val="FF0000"/>
                        </a:solidFill>
                        <a:latin typeface="Cambria Math" panose="02040503050406030204" pitchFamily="18" charset="0"/>
                      </a:rPr>
                      <m:t>𝑓</m:t>
                    </m:r>
                    <m:r>
                      <a:rPr lang="en-US" sz="2800" i="1">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oMath>
                </a14:m>
                <a:r>
                  <a:rPr lang="en-US" sz="2800" dirty="0"/>
                  <a:t> and </a:t>
                </a:r>
                <a14:m>
                  <m:oMath xmlns:m="http://schemas.openxmlformats.org/officeDocument/2006/math">
                    <m:r>
                      <a:rPr lang="en-US" sz="2800" i="1">
                        <a:solidFill>
                          <a:schemeClr val="accent2"/>
                        </a:solidFill>
                        <a:latin typeface="Cambria Math" panose="02040503050406030204" pitchFamily="18" charset="0"/>
                      </a:rPr>
                      <m:t>𝑔</m:t>
                    </m:r>
                    <m:d>
                      <m:dPr>
                        <m:ctrlPr>
                          <a:rPr lang="en-US" sz="2800" i="1">
                            <a:solidFill>
                              <a:schemeClr val="accent2"/>
                            </a:solidFill>
                            <a:latin typeface="Cambria Math" panose="02040503050406030204" pitchFamily="18" charset="0"/>
                          </a:rPr>
                        </m:ctrlPr>
                      </m:dPr>
                      <m:e>
                        <m:r>
                          <m:rPr>
                            <m:sty m:val="p"/>
                          </m:rPr>
                          <a:rPr lang="en-US" sz="2800" b="0" i="1" smtClean="0">
                            <a:solidFill>
                              <a:schemeClr val="accent2"/>
                            </a:solidFill>
                            <a:latin typeface="Cambria Math" panose="02040503050406030204" pitchFamily="18" charset="0"/>
                          </a:rPr>
                          <m:t>X</m:t>
                        </m:r>
                      </m:e>
                    </m:d>
                    <m:r>
                      <a:rPr lang="en-US" sz="2800" b="0" i="1" smtClean="0">
                        <a:solidFill>
                          <a:schemeClr val="accent2"/>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r>
                      <a:rPr lang="en-US" sz="2800" i="1">
                        <a:solidFill>
                          <a:schemeClr val="accent2"/>
                        </a:solidFill>
                        <a:latin typeface="Cambria Math" panose="02040503050406030204" pitchFamily="18" charset="0"/>
                      </a:rPr>
                      <m:t>𝑔</m:t>
                    </m:r>
                    <m:r>
                      <a:rPr lang="en-US" sz="2800" i="1" smtClean="0">
                        <a:solidFill>
                          <a:schemeClr val="accent2"/>
                        </a:solidFill>
                        <a:latin typeface="Cambria Math" panose="02040503050406030204" pitchFamily="18" charset="0"/>
                      </a:rPr>
                      <m:t>’</m:t>
                    </m:r>
                    <m:d>
                      <m:dPr>
                        <m:ctrlPr>
                          <a:rPr lang="en-US" sz="2800" b="0" i="1" smtClean="0">
                            <a:solidFill>
                              <a:schemeClr val="accent2"/>
                            </a:solidFill>
                            <a:latin typeface="Cambria Math" panose="02040503050406030204" pitchFamily="18" charset="0"/>
                          </a:rPr>
                        </m:ctrlPr>
                      </m:dPr>
                      <m:e>
                        <m:r>
                          <m:rPr>
                            <m:sty m:val="p"/>
                          </m:rPr>
                          <a:rPr lang="en-US" sz="2800" i="0" smtClean="0">
                            <a:solidFill>
                              <a:schemeClr val="accent2"/>
                            </a:solidFill>
                            <a:latin typeface="Cambria Math" panose="02040503050406030204" pitchFamily="18" charset="0"/>
                          </a:rPr>
                          <m:t>X</m:t>
                        </m:r>
                      </m:e>
                    </m:d>
                  </m:oMath>
                </a14:m>
                <a:r>
                  <a:rPr lang="en-US" sz="2800" dirty="0"/>
                  <a:t>, then</a:t>
                </a:r>
              </a:p>
            </p:txBody>
          </p:sp>
        </mc:Choice>
        <mc:Fallback xmlns="">
          <p:sp>
            <p:nvSpPr>
              <p:cNvPr id="11" name="TextBox 10">
                <a:extLst>
                  <a:ext uri="{FF2B5EF4-FFF2-40B4-BE49-F238E27FC236}">
                    <a16:creationId xmlns:a16="http://schemas.microsoft.com/office/drawing/2014/main" id="{FCD29C84-41F1-A264-87D8-A93806AA66FA}"/>
                  </a:ext>
                </a:extLst>
              </p:cNvPr>
              <p:cNvSpPr txBox="1">
                <a:spLocks noRot="1" noChangeAspect="1" noMove="1" noResize="1" noEditPoints="1" noAdjustHandles="1" noChangeArrowheads="1" noChangeShapeType="1" noTextEdit="1"/>
              </p:cNvSpPr>
              <p:nvPr/>
            </p:nvSpPr>
            <p:spPr>
              <a:xfrm>
                <a:off x="1030517" y="1598079"/>
                <a:ext cx="8366136" cy="537135"/>
              </a:xfrm>
              <a:prstGeom prst="rect">
                <a:avLst/>
              </a:prstGeom>
              <a:blipFill>
                <a:blip r:embed="rId4"/>
                <a:stretch>
                  <a:fillRect l="-1517" t="-9302" r="-60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FD66E-9F54-D284-BC64-6EB2383CA206}"/>
                  </a:ext>
                </a:extLst>
              </p:cNvPr>
              <p:cNvSpPr txBox="1"/>
              <p:nvPr/>
            </p:nvSpPr>
            <p:spPr>
              <a:xfrm>
                <a:off x="981799" y="3685337"/>
                <a:ext cx="10668301" cy="2123658"/>
              </a:xfrm>
              <a:prstGeom prst="rect">
                <a:avLst/>
              </a:prstGeom>
              <a:noFill/>
            </p:spPr>
            <p:txBody>
              <a:bodyPr wrap="square" rtlCol="0">
                <a:spAutoFit/>
              </a:bodyPr>
              <a:lstStyle/>
              <a:p>
                <a:pPr/>
                <a:r>
                  <a:rPr lang="en-US" sz="2600" dirty="0"/>
                  <a:t>Hence, we want </a:t>
                </a:r>
                <a14:m>
                  <m:oMath xmlns:m="http://schemas.openxmlformats.org/officeDocument/2006/math">
                    <m:r>
                      <a:rPr lang="en-US" sz="2600" i="1">
                        <a:solidFill>
                          <a:srgbClr val="FF0000"/>
                        </a:solidFill>
                        <a:latin typeface="Cambria Math" panose="02040503050406030204" pitchFamily="18" charset="0"/>
                      </a:rPr>
                      <m:t>𝑓</m:t>
                    </m:r>
                    <m:r>
                      <a:rPr lang="en-US" sz="2600" i="1">
                        <a:solidFill>
                          <a:srgbClr val="FF0000"/>
                        </a:solidFill>
                        <a:latin typeface="Cambria Math" panose="02040503050406030204" pitchFamily="18" charset="0"/>
                      </a:rPr>
                      <m:t>’</m:t>
                    </m:r>
                    <m:d>
                      <m:dPr>
                        <m:ctrlPr>
                          <a:rPr lang="en-US" sz="2600" i="1">
                            <a:solidFill>
                              <a:srgbClr val="FF0000"/>
                            </a:solidFill>
                            <a:latin typeface="Cambria Math" panose="02040503050406030204" pitchFamily="18" charset="0"/>
                          </a:rPr>
                        </m:ctrlPr>
                      </m:dPr>
                      <m:e>
                        <m:r>
                          <m:rPr>
                            <m:sty m:val="p"/>
                          </m:rPr>
                          <a:rPr lang="en-US" sz="2600" i="0">
                            <a:solidFill>
                              <a:srgbClr val="FF0000"/>
                            </a:solidFill>
                            <a:latin typeface="Cambria Math" panose="02040503050406030204" pitchFamily="18" charset="0"/>
                          </a:rPr>
                          <m:t>X</m:t>
                        </m:r>
                      </m:e>
                    </m:d>
                    <m:r>
                      <a:rPr lang="en-US" sz="2600" b="0" i="1" smtClean="0">
                        <a:solidFill>
                          <a:srgbClr val="FF0000"/>
                        </a:solidFill>
                        <a:latin typeface="Cambria Math" panose="02040503050406030204" pitchFamily="18" charset="0"/>
                      </a:rPr>
                      <m:t>,</m:t>
                    </m:r>
                    <m:r>
                      <a:rPr lang="en-US" sz="2600" i="1">
                        <a:solidFill>
                          <a:schemeClr val="accent2"/>
                        </a:solidFill>
                        <a:latin typeface="Cambria Math" panose="02040503050406030204" pitchFamily="18" charset="0"/>
                      </a:rPr>
                      <m:t>𝑔</m:t>
                    </m:r>
                    <m:r>
                      <a:rPr lang="en-US" sz="2600" i="1">
                        <a:solidFill>
                          <a:schemeClr val="accent2"/>
                        </a:solidFill>
                        <a:latin typeface="Cambria Math" panose="02040503050406030204" pitchFamily="18" charset="0"/>
                      </a:rPr>
                      <m:t>’</m:t>
                    </m:r>
                    <m:d>
                      <m:dPr>
                        <m:ctrlPr>
                          <a:rPr lang="en-US" sz="2600" i="1">
                            <a:solidFill>
                              <a:schemeClr val="accent2"/>
                            </a:solidFill>
                            <a:latin typeface="Cambria Math" panose="02040503050406030204" pitchFamily="18" charset="0"/>
                          </a:rPr>
                        </m:ctrlPr>
                      </m:dPr>
                      <m:e>
                        <m:r>
                          <m:rPr>
                            <m:sty m:val="p"/>
                          </m:rPr>
                          <a:rPr lang="en-US" sz="2600" i="0">
                            <a:solidFill>
                              <a:schemeClr val="accent2"/>
                            </a:solidFill>
                            <a:latin typeface="Cambria Math" panose="02040503050406030204" pitchFamily="18" charset="0"/>
                          </a:rPr>
                          <m:t>X</m:t>
                        </m:r>
                      </m:e>
                    </m:d>
                  </m:oMath>
                </a14:m>
                <a:r>
                  <a:rPr lang="en-US" sz="2600" dirty="0"/>
                  <a:t> with degrees </a:t>
                </a:r>
                <a14:m>
                  <m:oMath xmlns:m="http://schemas.openxmlformats.org/officeDocument/2006/math">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such that </a:t>
                </a:r>
                <a:br>
                  <a:rPr lang="en-US" sz="2600" dirty="0"/>
                </a:br>
                <a:br>
                  <a:rPr lang="en-US" sz="2600" dirty="0"/>
                </a:b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𝑞</m:t>
                          </m:r>
                        </m:e>
                      </m:d>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i="1">
                                  <a:solidFill>
                                    <a:schemeClr val="accent2"/>
                                  </a:solidFill>
                                  <a:latin typeface="Cambria Math" panose="02040503050406030204" pitchFamily="18" charset="0"/>
                                </a:rPr>
                                <m:t>𝑖</m:t>
                              </m:r>
                            </m:sub>
                          </m:sSub>
                        </m:e>
                      </m:d>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𝑚</m:t>
                          </m:r>
                        </m:e>
                        <m:sub>
                          <m:r>
                            <a:rPr lang="en-US" sz="2800" i="1">
                              <a:solidFill>
                                <a:schemeClr val="accent2"/>
                              </a:solidFill>
                              <a:latin typeface="Cambria Math" panose="02040503050406030204" pitchFamily="18" charset="0"/>
                            </a:rPr>
                            <m:t>𝑖</m:t>
                          </m:r>
                        </m:sub>
                      </m:sSub>
                      <m:r>
                        <a:rPr lang="en-US" sz="2800" i="1">
                          <a:solidFill>
                            <a:schemeClr val="accent2"/>
                          </a:solidFill>
                          <a:latin typeface="Cambria Math" panose="02040503050406030204" pitchFamily="18" charset="0"/>
                        </a:rPr>
                        <m:t>⋅</m:t>
                      </m:r>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𝑖</m:t>
                              </m:r>
                            </m:sub>
                          </m:sSub>
                        </m:e>
                      </m:d>
                    </m:oMath>
                  </m:oMathPara>
                </a14:m>
                <a:br>
                  <a:rPr lang="en-US" sz="2600" dirty="0"/>
                </a:br>
                <a:br>
                  <a:rPr lang="en-US" sz="2600" dirty="0"/>
                </a:br>
                <a:r>
                  <a:rPr lang="en-US" sz="2600" dirty="0"/>
                  <a:t>so that we can construct these elements for </a:t>
                </a:r>
                <a14:m>
                  <m:oMath xmlns:m="http://schemas.openxmlformats.org/officeDocument/2006/math">
                    <m:r>
                      <a:rPr lang="en-US" sz="2600" i="1" smtClean="0">
                        <a:solidFill>
                          <a:srgbClr val="0070C0"/>
                        </a:solidFill>
                        <a:latin typeface="Cambria Math" panose="02040503050406030204" pitchFamily="18" charset="0"/>
                      </a:rPr>
                      <m:t>𝑗</m:t>
                    </m:r>
                    <m:r>
                      <a:rPr lang="en-US" sz="2600" i="1" smtClean="0">
                        <a:solidFill>
                          <a:srgbClr val="0070C0"/>
                        </a:solidFill>
                        <a:latin typeface="Cambria Math" panose="02040503050406030204" pitchFamily="18" charset="0"/>
                      </a:rPr>
                      <m:t>=0…</m:t>
                    </m:r>
                    <m:r>
                      <m:rPr>
                        <m:sty m:val="p"/>
                      </m:rPr>
                      <a:rPr lang="en-US" sz="2600" b="0" i="0" smtClean="0">
                        <a:solidFill>
                          <a:srgbClr val="0070C0"/>
                        </a:solidFill>
                        <a:latin typeface="Cambria Math" panose="02040503050406030204" pitchFamily="18" charset="0"/>
                      </a:rPr>
                      <m:t>Θ</m:t>
                    </m:r>
                    <m:d>
                      <m:dPr>
                        <m:ctrlPr>
                          <a:rPr lang="en-US" sz="2600" b="0" i="1" smtClean="0">
                            <a:solidFill>
                              <a:srgbClr val="0070C0"/>
                            </a:solidFill>
                            <a:latin typeface="Cambria Math" panose="02040503050406030204" pitchFamily="18" charset="0"/>
                          </a:rPr>
                        </m:ctrlPr>
                      </m:dPr>
                      <m:e>
                        <m:r>
                          <a:rPr lang="en-US" sz="2600" b="0" i="1" smtClean="0">
                            <a:solidFill>
                              <a:srgbClr val="0070C0"/>
                            </a:solidFill>
                            <a:latin typeface="Cambria Math" panose="02040503050406030204" pitchFamily="18" charset="0"/>
                          </a:rPr>
                          <m:t>𝑞</m:t>
                        </m:r>
                      </m:e>
                    </m:d>
                  </m:oMath>
                </a14:m>
                <a:r>
                  <a:rPr lang="en-US" sz="2600" dirty="0"/>
                  <a:t>.</a:t>
                </a:r>
              </a:p>
            </p:txBody>
          </p:sp>
        </mc:Choice>
        <mc:Fallback xmlns="">
          <p:sp>
            <p:nvSpPr>
              <p:cNvPr id="14" name="TextBox 13">
                <a:extLst>
                  <a:ext uri="{FF2B5EF4-FFF2-40B4-BE49-F238E27FC236}">
                    <a16:creationId xmlns:a16="http://schemas.microsoft.com/office/drawing/2014/main" id="{D68FD66E-9F54-D284-BC64-6EB2383CA206}"/>
                  </a:ext>
                </a:extLst>
              </p:cNvPr>
              <p:cNvSpPr txBox="1">
                <a:spLocks noRot="1" noChangeAspect="1" noMove="1" noResize="1" noEditPoints="1" noAdjustHandles="1" noChangeArrowheads="1" noChangeShapeType="1" noTextEdit="1"/>
              </p:cNvSpPr>
              <p:nvPr/>
            </p:nvSpPr>
            <p:spPr>
              <a:xfrm>
                <a:off x="981799" y="3685337"/>
                <a:ext cx="10668301" cy="2123658"/>
              </a:xfrm>
              <a:prstGeom prst="rect">
                <a:avLst/>
              </a:prstGeom>
              <a:blipFill>
                <a:blip r:embed="rId5"/>
                <a:stretch>
                  <a:fillRect l="-1070" t="-2976" b="-5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0502B-C4D9-A47D-1719-490C6FD203B0}"/>
                  </a:ext>
                </a:extLst>
              </p:cNvPr>
              <p:cNvSpPr txBox="1"/>
              <p:nvPr/>
            </p:nvSpPr>
            <p:spPr>
              <a:xfrm>
                <a:off x="8318393" y="3097552"/>
                <a:ext cx="15675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𝐺</m:t>
                      </m:r>
                      <m:r>
                        <a:rPr lang="en-US" sz="2800" i="1" dirty="0" smtClean="0">
                          <a:solidFill>
                            <a:srgbClr val="C00000"/>
                          </a:solidFill>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4500502B-C4D9-A47D-1719-490C6FD203B0}"/>
                  </a:ext>
                </a:extLst>
              </p:cNvPr>
              <p:cNvSpPr txBox="1">
                <a:spLocks noRot="1" noChangeAspect="1" noMove="1" noResize="1" noEditPoints="1" noAdjustHandles="1" noChangeArrowheads="1" noChangeShapeType="1" noTextEdit="1"/>
              </p:cNvSpPr>
              <p:nvPr/>
            </p:nvSpPr>
            <p:spPr>
              <a:xfrm>
                <a:off x="8318393" y="3097552"/>
                <a:ext cx="1567543" cy="523220"/>
              </a:xfrm>
              <a:prstGeom prst="rect">
                <a:avLst/>
              </a:prstGeom>
              <a:blipFill>
                <a:blip r:embed="rId6"/>
                <a:stretch>
                  <a:fillRect/>
                </a:stretch>
              </a:blipFill>
            </p:spPr>
            <p:txBody>
              <a:bodyPr/>
              <a:lstStyle/>
              <a:p>
                <a:r>
                  <a:rPr lang="en-US">
                    <a:noFill/>
                  </a:rPr>
                  <a:t> </a:t>
                </a:r>
              </a:p>
            </p:txBody>
          </p:sp>
        </mc:Fallback>
      </mc:AlternateContent>
      <p:sp>
        <p:nvSpPr>
          <p:cNvPr id="27" name="Slide Number Placeholder 26">
            <a:extLst>
              <a:ext uri="{FF2B5EF4-FFF2-40B4-BE49-F238E27FC236}">
                <a16:creationId xmlns:a16="http://schemas.microsoft.com/office/drawing/2014/main" id="{780B34A0-B842-9C2F-0863-F4A4AC2D0907}"/>
              </a:ext>
            </a:extLst>
          </p:cNvPr>
          <p:cNvSpPr>
            <a:spLocks noGrp="1"/>
          </p:cNvSpPr>
          <p:nvPr>
            <p:ph type="sldNum" sz="quarter" idx="12"/>
          </p:nvPr>
        </p:nvSpPr>
        <p:spPr/>
        <p:txBody>
          <a:bodyPr/>
          <a:lstStyle/>
          <a:p>
            <a:fld id="{55D15609-A41A-3E41-B06F-A203A646914D}" type="slidenum">
              <a:rPr lang="en-US" smtClean="0"/>
              <a:t>16</a:t>
            </a:fld>
            <a:endParaRPr lang="en-US"/>
          </a:p>
        </p:txBody>
      </p:sp>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1B5D23B9-52F8-DD43-316A-9E8F801FAD2D}"/>
                  </a:ext>
                </a:extLst>
              </p:cNvPr>
              <p:cNvSpPr/>
              <p:nvPr/>
            </p:nvSpPr>
            <p:spPr>
              <a:xfrm>
                <a:off x="5504330" y="5745197"/>
                <a:ext cx="6557040" cy="920573"/>
              </a:xfrm>
              <a:prstGeom prst="wedgeRoundRectCallout">
                <a:avLst>
                  <a:gd name="adj1" fmla="val -27474"/>
                  <a:gd name="adj2" fmla="val -107541"/>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t>
                </a:r>
                <a:r>
                  <a:rPr lang="en-US" sz="2400" b="1" dirty="0">
                    <a:solidFill>
                      <a:srgbClr val="C00000"/>
                    </a:solidFill>
                  </a:rPr>
                  <a:t>Good news:</a:t>
                </a:r>
                <a:r>
                  <a:rPr lang="en-US" sz="2400" dirty="0">
                    <a:solidFill>
                      <a:srgbClr val="C00000"/>
                    </a:solidFill>
                  </a:rPr>
                  <a:t> We can find </a:t>
                </a:r>
                <a14:m>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𝑔</m:t>
                    </m:r>
                    <m:r>
                      <a:rPr lang="en-US" sz="2400" b="0" i="1" smtClean="0">
                        <a:solidFill>
                          <a:srgbClr val="C00000"/>
                        </a:solidFill>
                        <a:latin typeface="Cambria Math" panose="02040503050406030204" pitchFamily="18" charset="0"/>
                      </a:rPr>
                      <m:t>’</m:t>
                    </m:r>
                  </m:oMath>
                </a14:m>
                <a:r>
                  <a:rPr lang="en-US" sz="2400" dirty="0">
                    <a:solidFill>
                      <a:srgbClr val="C00000"/>
                    </a:solidFill>
                  </a:rPr>
                  <a:t> with degree </a:t>
                </a:r>
                <a14:m>
                  <m:oMath xmlns:m="http://schemas.openxmlformats.org/officeDocument/2006/math">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𝑞</m:t>
                        </m:r>
                      </m:num>
                      <m:den>
                        <m:r>
                          <a:rPr lang="en-US" sz="2400" b="0" i="1" smtClean="0">
                            <a:solidFill>
                              <a:srgbClr val="C00000"/>
                            </a:solidFill>
                            <a:latin typeface="Cambria Math" panose="02040503050406030204" pitchFamily="18" charset="0"/>
                          </a:rPr>
                          <m:t>2</m:t>
                        </m:r>
                      </m:den>
                    </m:f>
                  </m:oMath>
                </a14:m>
                <a:r>
                  <a:rPr lang="en-US" sz="2400" dirty="0">
                    <a:solidFill>
                      <a:srgbClr val="C00000"/>
                    </a:solidFill>
                  </a:rPr>
                  <a:t> via rational function interpolation !!!</a:t>
                </a:r>
              </a:p>
            </p:txBody>
          </p:sp>
        </mc:Choice>
        <mc:Fallback xmlns="">
          <p:sp>
            <p:nvSpPr>
              <p:cNvPr id="23" name="Rounded Rectangular Callout 22">
                <a:extLst>
                  <a:ext uri="{FF2B5EF4-FFF2-40B4-BE49-F238E27FC236}">
                    <a16:creationId xmlns:a16="http://schemas.microsoft.com/office/drawing/2014/main" id="{1B5D23B9-52F8-DD43-316A-9E8F801FAD2D}"/>
                  </a:ext>
                </a:extLst>
              </p:cNvPr>
              <p:cNvSpPr>
                <a:spLocks noRot="1" noChangeAspect="1" noMove="1" noResize="1" noEditPoints="1" noAdjustHandles="1" noChangeArrowheads="1" noChangeShapeType="1" noTextEdit="1"/>
              </p:cNvSpPr>
              <p:nvPr/>
            </p:nvSpPr>
            <p:spPr>
              <a:xfrm>
                <a:off x="5504330" y="5745197"/>
                <a:ext cx="6557040" cy="920573"/>
              </a:xfrm>
              <a:prstGeom prst="wedgeRoundRectCallout">
                <a:avLst>
                  <a:gd name="adj1" fmla="val -27474"/>
                  <a:gd name="adj2" fmla="val -107541"/>
                  <a:gd name="adj3" fmla="val 16667"/>
                </a:avLst>
              </a:prstGeom>
              <a:blipFill>
                <a:blip r:embed="rId7"/>
                <a:stretch>
                  <a:fillRect l="-774" b="-10435"/>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6674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4" grpId="0"/>
      <p:bldP spid="17"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E9B4-9F4B-47AF-7F36-F610159D147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F1A5FFB-CC15-6408-A24E-48D211E0ADB8}"/>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AD47BE5A-1D78-BD10-9CC1-94C23AE3B995}"/>
              </a:ext>
            </a:extLst>
          </p:cNvPr>
          <p:cNvSpPr>
            <a:spLocks noGrp="1"/>
          </p:cNvSpPr>
          <p:nvPr>
            <p:ph type="title"/>
          </p:nvPr>
        </p:nvSpPr>
        <p:spPr>
          <a:xfrm>
            <a:off x="838200" y="365125"/>
            <a:ext cx="2781295" cy="1325563"/>
          </a:xfrm>
        </p:spPr>
        <p:txBody>
          <a:bodyPr/>
          <a:lstStyle/>
          <a:p>
            <a:r>
              <a:rPr lang="en-US" dirty="0"/>
              <a:t>Summary</a:t>
            </a:r>
          </a:p>
        </p:txBody>
      </p:sp>
      <p:sp>
        <p:nvSpPr>
          <p:cNvPr id="19" name="TextBox 18">
            <a:extLst>
              <a:ext uri="{FF2B5EF4-FFF2-40B4-BE49-F238E27FC236}">
                <a16:creationId xmlns:a16="http://schemas.microsoft.com/office/drawing/2014/main" id="{46665378-B4E6-E009-5A6D-B0C7B1F2B876}"/>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CDFCA9C0-EDE0-9883-170F-352A846BA913}"/>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F70C1114-66B9-EC65-B91F-68138A87AD60}"/>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37E7BD3B-1064-224F-63A2-14964B28F6F5}"/>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F026C077-B434-ABCB-FC93-526BEDE97C40}"/>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FDB6972B-D93C-E1DA-FABD-601EFA549E78}"/>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02DD0228-CA8C-A20E-7F30-EFB0EA1DB2DE}"/>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B8159B35-1334-5AF1-D0ED-8475E1E98324}"/>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B3294BDB-F9B6-C03E-D993-613EE04AEB00}"/>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THIS WORK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A97039F-6737-CD54-8DA9-D14EB92D2CBA}"/>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DE2C1C7B-D2A2-C814-82BE-08BD461A7EE9}"/>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D820C2-EFF1-ED28-7AA0-1517B4C63277}"/>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452B97-F073-4130-113B-400901084B40}"/>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4F5343-EDE2-9CCE-7543-3991AFCF1A18}"/>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84D46B-5E32-85AD-745D-C61807893AB0}"/>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8B6939F5-F0F6-FAAC-A043-50562C2F9431}"/>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2115C7-0E2D-C698-7624-6E877D3CA966}"/>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23CFC46-777B-7428-0A96-2CAF5A0B873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3C0C35F3-0D14-EBF9-B0B4-F5D6CEF95AA5}"/>
              </a:ext>
            </a:extLst>
          </p:cNvPr>
          <p:cNvSpPr>
            <a:spLocks noGrp="1"/>
          </p:cNvSpPr>
          <p:nvPr>
            <p:ph type="sldNum" sz="quarter" idx="12"/>
          </p:nvPr>
        </p:nvSpPr>
        <p:spPr/>
        <p:txBody>
          <a:bodyPr/>
          <a:lstStyle/>
          <a:p>
            <a:fld id="{55D15609-A41A-3E41-B06F-A203A646914D}" type="slidenum">
              <a:rPr lang="en-US" smtClean="0"/>
              <a:t>17</a:t>
            </a:fld>
            <a:endParaRPr lang="en-US"/>
          </a:p>
        </p:txBody>
      </p:sp>
      <p:sp>
        <p:nvSpPr>
          <p:cNvPr id="3" name="Rounded Rectangle 2">
            <a:extLst>
              <a:ext uri="{FF2B5EF4-FFF2-40B4-BE49-F238E27FC236}">
                <a16:creationId xmlns:a16="http://schemas.microsoft.com/office/drawing/2014/main" id="{89015692-B49D-16F9-4DCD-D6C1E87E6A7D}"/>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571E6DB4-323F-A059-22A9-8772B3C9CBC1}"/>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65DF06-3B30-7105-3754-80667AAB932E}"/>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DFDA39-C067-3754-A149-1DFA6418211D}"/>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A9DFDA39-C067-3754-A149-1DFA6418211D}"/>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5C97320-FB41-4B6B-3877-CB36B959D07F}"/>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3C8BA71B-F114-B40D-B22B-0741DB253DB0}"/>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95A43F26-D781-409C-8DDF-82A4E083D0DC}"/>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C72289FE-FA0A-7436-9C5B-B756CD034E40}"/>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1" i="1">
                        <a:solidFill>
                          <a:srgbClr val="C00000"/>
                        </a:solidFill>
                        <a:latin typeface="Cambria Math" panose="02040503050406030204" pitchFamily="18" charset="0"/>
                      </a:rPr>
                      <m:t>𝒑</m:t>
                    </m:r>
                    <m:r>
                      <a:rPr lang="en-US" sz="2400" b="1" i="1">
                        <a:solidFill>
                          <a:srgbClr val="C00000"/>
                        </a:solidFill>
                        <a:latin typeface="Cambria Math" panose="02040503050406030204" pitchFamily="18" charset="0"/>
                      </a:rPr>
                      <m: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𝟐</m:t>
                        </m:r>
                      </m:e>
                      <m:sup>
                        <m:r>
                          <a:rPr lang="en-US" sz="2400" b="1" i="1">
                            <a:solidFill>
                              <a:srgbClr val="C00000"/>
                            </a:solidFill>
                            <a:latin typeface="Cambria Math" panose="02040503050406030204" pitchFamily="18" charset="0"/>
                          </a:rPr>
                          <m:t>𝟐𝟓𝟔</m:t>
                        </m:r>
                      </m:sup>
                    </m:sSup>
                  </m:oMath>
                </a14:m>
                <a:r>
                  <a:rPr lang="en-US" sz="2400" b="1" dirty="0">
                    <a:solidFill>
                      <a:srgbClr val="C00000"/>
                    </a:solidFill>
                  </a:rPr>
                  <a:t> is the group size for BLS12-381 listed in IRTF draft</a:t>
                </a:r>
              </a:p>
            </p:txBody>
          </p:sp>
        </mc:Choice>
        <mc:Fallback xmlns="">
          <p:sp>
            <p:nvSpPr>
              <p:cNvPr id="24" name="Rounded Rectangle 23">
                <a:extLst>
                  <a:ext uri="{FF2B5EF4-FFF2-40B4-BE49-F238E27FC236}">
                    <a16:creationId xmlns:a16="http://schemas.microsoft.com/office/drawing/2014/main" id="{C72289FE-FA0A-7436-9C5B-B756CD034E40}"/>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9440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12190-FDC9-8023-20EF-F690C2A30EDF}"/>
              </a:ext>
            </a:extLst>
          </p:cNvPr>
          <p:cNvSpPr>
            <a:spLocks noGrp="1"/>
          </p:cNvSpPr>
          <p:nvPr>
            <p:ph type="title"/>
          </p:nvPr>
        </p:nvSpPr>
        <p:spPr/>
        <p:txBody>
          <a:bodyPr/>
          <a:lstStyle/>
          <a:p>
            <a:r>
              <a:rPr lang="en-US" dirty="0"/>
              <a:t>Future Directions</a:t>
            </a:r>
          </a:p>
        </p:txBody>
      </p:sp>
      <p:sp>
        <p:nvSpPr>
          <p:cNvPr id="5" name="Content Placeholder 4">
            <a:extLst>
              <a:ext uri="{FF2B5EF4-FFF2-40B4-BE49-F238E27FC236}">
                <a16:creationId xmlns:a16="http://schemas.microsoft.com/office/drawing/2014/main" id="{B6A563B0-6E7B-65ED-35FF-D8D88ACB63BC}"/>
              </a:ext>
            </a:extLst>
          </p:cNvPr>
          <p:cNvSpPr>
            <a:spLocks noGrp="1"/>
          </p:cNvSpPr>
          <p:nvPr>
            <p:ph idx="1"/>
          </p:nvPr>
        </p:nvSpPr>
        <p:spPr/>
        <p:txBody>
          <a:bodyPr>
            <a:normAutofit/>
          </a:bodyPr>
          <a:lstStyle/>
          <a:p>
            <a:pPr>
              <a:lnSpc>
                <a:spcPct val="100000"/>
              </a:lnSpc>
            </a:pPr>
            <a:r>
              <a:rPr lang="en-US" sz="3200" dirty="0">
                <a:solidFill>
                  <a:srgbClr val="C00000"/>
                </a:solidFill>
              </a:rPr>
              <a:t>Tight Standard Model Proofs [CHT’25,ePrint:2025/1973]</a:t>
            </a:r>
          </a:p>
          <a:p>
            <a:pPr>
              <a:lnSpc>
                <a:spcPct val="100000"/>
              </a:lnSpc>
            </a:pPr>
            <a:r>
              <a:rPr lang="en-US" sz="3200" dirty="0">
                <a:solidFill>
                  <a:srgbClr val="C00000"/>
                </a:solidFill>
              </a:rPr>
              <a:t>Can we apply this type of improved attack anywhere else? </a:t>
            </a:r>
          </a:p>
          <a:p>
            <a:pPr>
              <a:lnSpc>
                <a:spcPct val="100000"/>
              </a:lnSpc>
            </a:pPr>
            <a:r>
              <a:rPr lang="en-US" sz="3200" dirty="0">
                <a:solidFill>
                  <a:srgbClr val="C00000"/>
                </a:solidFill>
              </a:rPr>
              <a:t>Non-generic attacks?</a:t>
            </a:r>
          </a:p>
          <a:p>
            <a:pPr>
              <a:lnSpc>
                <a:spcPct val="100000"/>
              </a:lnSpc>
            </a:pPr>
            <a:r>
              <a:rPr lang="en-US" sz="3200" dirty="0">
                <a:solidFill>
                  <a:srgbClr val="C00000"/>
                </a:solidFill>
              </a:rPr>
              <a:t>Other applications &amp; extensions to BBS-based credentials</a:t>
            </a:r>
          </a:p>
          <a:p>
            <a:pPr>
              <a:lnSpc>
                <a:spcPct val="100000"/>
              </a:lnSpc>
            </a:pPr>
            <a:endParaRPr lang="en-US" sz="3200" dirty="0">
              <a:solidFill>
                <a:srgbClr val="C00000"/>
              </a:solidFill>
            </a:endParaRPr>
          </a:p>
        </p:txBody>
      </p:sp>
      <p:sp>
        <p:nvSpPr>
          <p:cNvPr id="2" name="Slide Number Placeholder 1">
            <a:extLst>
              <a:ext uri="{FF2B5EF4-FFF2-40B4-BE49-F238E27FC236}">
                <a16:creationId xmlns:a16="http://schemas.microsoft.com/office/drawing/2014/main" id="{78774C18-54F6-3E32-8D49-A3F6426D5C28}"/>
              </a:ext>
            </a:extLst>
          </p:cNvPr>
          <p:cNvSpPr>
            <a:spLocks noGrp="1"/>
          </p:cNvSpPr>
          <p:nvPr>
            <p:ph type="sldNum" sz="quarter" idx="12"/>
          </p:nvPr>
        </p:nvSpPr>
        <p:spPr/>
        <p:txBody>
          <a:bodyPr/>
          <a:lstStyle/>
          <a:p>
            <a:fld id="{55D15609-A41A-3E41-B06F-A203A646914D}" type="slidenum">
              <a:rPr lang="en-US" smtClean="0"/>
              <a:t>18</a:t>
            </a:fld>
            <a:endParaRPr lang="en-US"/>
          </a:p>
        </p:txBody>
      </p:sp>
      <p:sp>
        <p:nvSpPr>
          <p:cNvPr id="7" name="TextBox 6">
            <a:extLst>
              <a:ext uri="{FF2B5EF4-FFF2-40B4-BE49-F238E27FC236}">
                <a16:creationId xmlns:a16="http://schemas.microsoft.com/office/drawing/2014/main" id="{C4EADF03-B86F-0B06-2C72-032D4C40CA62}"/>
              </a:ext>
            </a:extLst>
          </p:cNvPr>
          <p:cNvSpPr txBox="1"/>
          <p:nvPr/>
        </p:nvSpPr>
        <p:spPr>
          <a:xfrm>
            <a:off x="1038386" y="4910360"/>
            <a:ext cx="10859146" cy="707886"/>
          </a:xfrm>
          <a:prstGeom prst="rect">
            <a:avLst/>
          </a:prstGeom>
          <a:noFill/>
        </p:spPr>
        <p:txBody>
          <a:bodyPr wrap="square" rtlCol="0">
            <a:spAutoFit/>
          </a:bodyPr>
          <a:lstStyle/>
          <a:p>
            <a:r>
              <a:rPr lang="en-US" sz="4000" i="1" dirty="0">
                <a:solidFill>
                  <a:schemeClr val="accent1"/>
                </a:solidFill>
              </a:rPr>
              <a:t>Thank you! Please check out </a:t>
            </a:r>
            <a:r>
              <a:rPr lang="en-US" sz="4000" b="1" i="1" dirty="0">
                <a:solidFill>
                  <a:schemeClr val="accent1"/>
                </a:solidFill>
              </a:rPr>
              <a:t>ePrint:2025/1093</a:t>
            </a:r>
          </a:p>
        </p:txBody>
      </p:sp>
    </p:spTree>
    <p:extLst>
      <p:ext uri="{BB962C8B-B14F-4D97-AF65-F5344CB8AC3E}">
        <p14:creationId xmlns:p14="http://schemas.microsoft.com/office/powerpoint/2010/main" val="724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9D84-B1FF-8D8F-F49F-43A18B044DA3}"/>
              </a:ext>
            </a:extLst>
          </p:cNvPr>
          <p:cNvSpPr>
            <a:spLocks noGrp="1"/>
          </p:cNvSpPr>
          <p:nvPr>
            <p:ph type="title"/>
          </p:nvPr>
        </p:nvSpPr>
        <p:spPr/>
        <p:txBody>
          <a:bodyPr/>
          <a:lstStyle/>
          <a:p>
            <a:r>
              <a:rPr lang="en-US" dirty="0"/>
              <a:t>Motivation: Standardization</a:t>
            </a:r>
          </a:p>
        </p:txBody>
      </p:sp>
      <p:sp>
        <p:nvSpPr>
          <p:cNvPr id="3" name="Content Placeholder 2">
            <a:extLst>
              <a:ext uri="{FF2B5EF4-FFF2-40B4-BE49-F238E27FC236}">
                <a16:creationId xmlns:a16="http://schemas.microsoft.com/office/drawing/2014/main" id="{15DFA8FC-AB66-76B0-E24B-88D730EC7F80}"/>
              </a:ext>
            </a:extLst>
          </p:cNvPr>
          <p:cNvSpPr>
            <a:spLocks noGrp="1"/>
          </p:cNvSpPr>
          <p:nvPr>
            <p:ph idx="1"/>
          </p:nvPr>
        </p:nvSpPr>
        <p:spPr>
          <a:xfrm>
            <a:off x="838200" y="1825625"/>
            <a:ext cx="9918700" cy="4351338"/>
          </a:xfrm>
        </p:spPr>
        <p:txBody>
          <a:bodyPr>
            <a:normAutofit/>
          </a:bodyPr>
          <a:lstStyle/>
          <a:p>
            <a:r>
              <a:rPr lang="en-US" sz="3200" dirty="0"/>
              <a:t>Recent interest in standardizing anonymous credentials with </a:t>
            </a:r>
            <a:r>
              <a:rPr lang="en-US" sz="3200" u="sng" dirty="0">
                <a:solidFill>
                  <a:srgbClr val="C00000"/>
                </a:solidFill>
              </a:rPr>
              <a:t>BBS signatures</a:t>
            </a:r>
            <a:r>
              <a:rPr lang="en-US" sz="3200" dirty="0"/>
              <a:t>:</a:t>
            </a:r>
          </a:p>
          <a:p>
            <a:pPr lvl="1"/>
            <a:r>
              <a:rPr lang="en-US" sz="2800" dirty="0"/>
              <a:t>Decentralized identity foundation =&gt; IRTF draft</a:t>
            </a:r>
          </a:p>
          <a:p>
            <a:pPr lvl="1"/>
            <a:r>
              <a:rPr lang="en-US" sz="2800" dirty="0"/>
              <a:t>W3C’s verifiable credentials working group</a:t>
            </a:r>
          </a:p>
          <a:p>
            <a:pPr lvl="1"/>
            <a:r>
              <a:rPr lang="en-US" sz="2800" dirty="0"/>
              <a:t>Reference implementations by Microsoft and MATTR</a:t>
            </a:r>
          </a:p>
          <a:p>
            <a:pPr lvl="1"/>
            <a:endParaRPr lang="en-US" sz="2800" dirty="0"/>
          </a:p>
        </p:txBody>
      </p:sp>
      <p:pic>
        <p:nvPicPr>
          <p:cNvPr id="4" name="Content Placeholder 5">
            <a:extLst>
              <a:ext uri="{FF2B5EF4-FFF2-40B4-BE49-F238E27FC236}">
                <a16:creationId xmlns:a16="http://schemas.microsoft.com/office/drawing/2014/main" id="{7017EA8D-6220-9D42-4B40-6220F2A45674}"/>
              </a:ext>
            </a:extLst>
          </p:cNvPr>
          <p:cNvPicPr>
            <a:picLocks noChangeAspect="1"/>
          </p:cNvPicPr>
          <p:nvPr/>
        </p:nvPicPr>
        <p:blipFill>
          <a:blip r:embed="rId3"/>
          <a:srcRect b="57557"/>
          <a:stretch>
            <a:fillRect/>
          </a:stretch>
        </p:blipFill>
        <p:spPr>
          <a:xfrm>
            <a:off x="558130" y="4337146"/>
            <a:ext cx="5767079" cy="2045737"/>
          </a:xfrm>
          <a:prstGeom prst="rect">
            <a:avLst/>
          </a:prstGeom>
        </p:spPr>
      </p:pic>
      <p:pic>
        <p:nvPicPr>
          <p:cNvPr id="5" name="Content Placeholder 4">
            <a:extLst>
              <a:ext uri="{FF2B5EF4-FFF2-40B4-BE49-F238E27FC236}">
                <a16:creationId xmlns:a16="http://schemas.microsoft.com/office/drawing/2014/main" id="{5300D331-87BC-68F2-8888-4B08E54A2877}"/>
              </a:ext>
            </a:extLst>
          </p:cNvPr>
          <p:cNvPicPr>
            <a:picLocks noChangeAspect="1"/>
          </p:cNvPicPr>
          <p:nvPr/>
        </p:nvPicPr>
        <p:blipFill>
          <a:blip r:embed="rId4"/>
          <a:srcRect b="58767"/>
          <a:stretch>
            <a:fillRect/>
          </a:stretch>
        </p:blipFill>
        <p:spPr>
          <a:xfrm>
            <a:off x="6014466" y="4416203"/>
            <a:ext cx="5339334" cy="176076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BAE220ED-C811-C28F-6E9C-2C522FDBDFCA}"/>
              </a:ext>
            </a:extLst>
          </p:cNvPr>
          <p:cNvPicPr>
            <a:picLocks noChangeAspect="1"/>
          </p:cNvPicPr>
          <p:nvPr/>
        </p:nvPicPr>
        <p:blipFill>
          <a:blip r:embed="rId5"/>
          <a:srcRect b="54655"/>
          <a:stretch>
            <a:fillRect/>
          </a:stretch>
        </p:blipFill>
        <p:spPr>
          <a:xfrm rot="1005821">
            <a:off x="7689175" y="1001215"/>
            <a:ext cx="4586048" cy="1189517"/>
          </a:xfrm>
          <a:prstGeom prst="rect">
            <a:avLst/>
          </a:prstGeom>
        </p:spPr>
      </p:pic>
      <p:sp>
        <p:nvSpPr>
          <p:cNvPr id="15" name="Slide Number Placeholder 14">
            <a:extLst>
              <a:ext uri="{FF2B5EF4-FFF2-40B4-BE49-F238E27FC236}">
                <a16:creationId xmlns:a16="http://schemas.microsoft.com/office/drawing/2014/main" id="{3082A7D6-CF60-0473-A02E-030B045FE1A7}"/>
              </a:ext>
            </a:extLst>
          </p:cNvPr>
          <p:cNvSpPr>
            <a:spLocks noGrp="1"/>
          </p:cNvSpPr>
          <p:nvPr>
            <p:ph type="sldNum" sz="quarter" idx="12"/>
          </p:nvPr>
        </p:nvSpPr>
        <p:spPr/>
        <p:txBody>
          <a:bodyPr/>
          <a:lstStyle/>
          <a:p>
            <a:fld id="{55D15609-A41A-3E41-B06F-A203A646914D}" type="slidenum">
              <a:rPr lang="en-US" smtClean="0"/>
              <a:t>2</a:t>
            </a:fld>
            <a:endParaRPr lang="en-US"/>
          </a:p>
        </p:txBody>
      </p:sp>
    </p:spTree>
    <p:extLst>
      <p:ext uri="{BB962C8B-B14F-4D97-AF65-F5344CB8AC3E}">
        <p14:creationId xmlns:p14="http://schemas.microsoft.com/office/powerpoint/2010/main" val="24433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0F947-C7FA-4C92-D434-212BFE3B89A8}"/>
            </a:ext>
          </a:extLst>
        </p:cNvPr>
        <p:cNvGrpSpPr/>
        <p:nvPr/>
      </p:nvGrpSpPr>
      <p:grpSpPr>
        <a:xfrm>
          <a:off x="0" y="0"/>
          <a:ext cx="0" cy="0"/>
          <a:chOff x="0" y="0"/>
          <a:chExt cx="0" cy="0"/>
        </a:xfrm>
      </p:grpSpPr>
      <p:pic>
        <p:nvPicPr>
          <p:cNvPr id="9" name="Picture 8" descr="A close-up of some words&#10;&#10;AI-generated content may be incorrect.">
            <a:extLst>
              <a:ext uri="{FF2B5EF4-FFF2-40B4-BE49-F238E27FC236}">
                <a16:creationId xmlns:a16="http://schemas.microsoft.com/office/drawing/2014/main" id="{2C60A5D3-C20D-B910-A888-C6ACF70D49EF}"/>
              </a:ext>
            </a:extLst>
          </p:cNvPr>
          <p:cNvPicPr>
            <a:picLocks noChangeAspect="1"/>
          </p:cNvPicPr>
          <p:nvPr/>
        </p:nvPicPr>
        <p:blipFill>
          <a:blip r:embed="rId3"/>
          <a:stretch>
            <a:fillRect/>
          </a:stretch>
        </p:blipFill>
        <p:spPr>
          <a:xfrm>
            <a:off x="8063345" y="1602552"/>
            <a:ext cx="4128655" cy="252894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ABD11C9B-8889-303A-51BA-654D807F8FC4}"/>
              </a:ext>
            </a:extLst>
          </p:cNvPr>
          <p:cNvPicPr>
            <a:picLocks noChangeAspect="1"/>
          </p:cNvPicPr>
          <p:nvPr/>
        </p:nvPicPr>
        <p:blipFill>
          <a:blip r:embed="rId4"/>
          <a:srcRect t="14948"/>
          <a:stretch>
            <a:fillRect/>
          </a:stretch>
        </p:blipFill>
        <p:spPr>
          <a:xfrm>
            <a:off x="5090129" y="3990974"/>
            <a:ext cx="5203428" cy="2730501"/>
          </a:xfrm>
          <a:prstGeom prst="rect">
            <a:avLst/>
          </a:prstGeom>
          <a:effectLst/>
        </p:spPr>
      </p:pic>
      <p:sp>
        <p:nvSpPr>
          <p:cNvPr id="2" name="Title 1">
            <a:extLst>
              <a:ext uri="{FF2B5EF4-FFF2-40B4-BE49-F238E27FC236}">
                <a16:creationId xmlns:a16="http://schemas.microsoft.com/office/drawing/2014/main" id="{E5593FCA-F4EC-A704-CC27-76199D90FB5D}"/>
              </a:ext>
            </a:extLst>
          </p:cNvPr>
          <p:cNvSpPr>
            <a:spLocks noGrp="1"/>
          </p:cNvSpPr>
          <p:nvPr>
            <p:ph type="title"/>
          </p:nvPr>
        </p:nvSpPr>
        <p:spPr/>
        <p:txBody>
          <a:bodyPr/>
          <a:lstStyle/>
          <a:p>
            <a:r>
              <a:rPr lang="en-US" dirty="0"/>
              <a:t>Motivation: EUDI</a:t>
            </a:r>
          </a:p>
        </p:txBody>
      </p:sp>
      <p:sp>
        <p:nvSpPr>
          <p:cNvPr id="3" name="Content Placeholder 2">
            <a:extLst>
              <a:ext uri="{FF2B5EF4-FFF2-40B4-BE49-F238E27FC236}">
                <a16:creationId xmlns:a16="http://schemas.microsoft.com/office/drawing/2014/main" id="{6FD95FEE-DC44-4335-9B56-A5EDA3B147E0}"/>
              </a:ext>
            </a:extLst>
          </p:cNvPr>
          <p:cNvSpPr>
            <a:spLocks noGrp="1"/>
          </p:cNvSpPr>
          <p:nvPr>
            <p:ph idx="1"/>
          </p:nvPr>
        </p:nvSpPr>
        <p:spPr>
          <a:xfrm>
            <a:off x="838200" y="1825625"/>
            <a:ext cx="7091401" cy="4351338"/>
          </a:xfrm>
        </p:spPr>
        <p:txBody>
          <a:bodyPr>
            <a:normAutofit/>
          </a:bodyPr>
          <a:lstStyle/>
          <a:p>
            <a:r>
              <a:rPr lang="en-US" sz="3200" dirty="0"/>
              <a:t>European Union Digital Identity Wallet</a:t>
            </a:r>
          </a:p>
          <a:p>
            <a:pPr lvl="1"/>
            <a:r>
              <a:rPr lang="en-US" sz="2800" dirty="0"/>
              <a:t>Cryptographer’s feedback recommending BBS</a:t>
            </a:r>
          </a:p>
          <a:p>
            <a:pPr lvl="1"/>
            <a:r>
              <a:rPr lang="en-US" sz="2800" dirty="0"/>
              <a:t>BBS# proposal by Orange</a:t>
            </a:r>
          </a:p>
          <a:p>
            <a:pPr marL="0" indent="0">
              <a:buNone/>
            </a:pPr>
            <a:endParaRPr lang="en-US" sz="3200" dirty="0"/>
          </a:p>
        </p:txBody>
      </p:sp>
      <p:pic>
        <p:nvPicPr>
          <p:cNvPr id="7" name="Picture 6">
            <a:extLst>
              <a:ext uri="{FF2B5EF4-FFF2-40B4-BE49-F238E27FC236}">
                <a16:creationId xmlns:a16="http://schemas.microsoft.com/office/drawing/2014/main" id="{F386FA44-8F5D-A7EA-83E3-DB775AC6DF2F}"/>
              </a:ext>
            </a:extLst>
          </p:cNvPr>
          <p:cNvPicPr>
            <a:picLocks noChangeAspect="1"/>
          </p:cNvPicPr>
          <p:nvPr/>
        </p:nvPicPr>
        <p:blipFill>
          <a:blip r:embed="rId5"/>
          <a:stretch>
            <a:fillRect/>
          </a:stretch>
        </p:blipFill>
        <p:spPr>
          <a:xfrm>
            <a:off x="838200" y="4001294"/>
            <a:ext cx="4109758" cy="2288135"/>
          </a:xfrm>
          <a:prstGeom prst="rect">
            <a:avLst/>
          </a:prstGeom>
        </p:spPr>
      </p:pic>
      <p:sp>
        <p:nvSpPr>
          <p:cNvPr id="13" name="Slide Number Placeholder 12">
            <a:extLst>
              <a:ext uri="{FF2B5EF4-FFF2-40B4-BE49-F238E27FC236}">
                <a16:creationId xmlns:a16="http://schemas.microsoft.com/office/drawing/2014/main" id="{286BAE5B-E1FF-4D87-72FB-A6180360DBCA}"/>
              </a:ext>
            </a:extLst>
          </p:cNvPr>
          <p:cNvSpPr>
            <a:spLocks noGrp="1"/>
          </p:cNvSpPr>
          <p:nvPr>
            <p:ph type="sldNum" sz="quarter" idx="12"/>
          </p:nvPr>
        </p:nvSpPr>
        <p:spPr/>
        <p:txBody>
          <a:bodyPr/>
          <a:lstStyle/>
          <a:p>
            <a:fld id="{55D15609-A41A-3E41-B06F-A203A646914D}" type="slidenum">
              <a:rPr lang="en-US" smtClean="0"/>
              <a:t>3</a:t>
            </a:fld>
            <a:endParaRPr lang="en-US"/>
          </a:p>
        </p:txBody>
      </p:sp>
      <p:pic>
        <p:nvPicPr>
          <p:cNvPr id="2050" name="Picture 2" descr="EU Digital Identity Wallet ARF | Interoperable Europe Portal">
            <a:extLst>
              <a:ext uri="{FF2B5EF4-FFF2-40B4-BE49-F238E27FC236}">
                <a16:creationId xmlns:a16="http://schemas.microsoft.com/office/drawing/2014/main" id="{35C59379-C9D5-D63B-8008-715153AF0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888" y="260201"/>
            <a:ext cx="4128656" cy="134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617-8410-C06E-5262-AFD4680CBBD5}"/>
              </a:ext>
            </a:extLst>
          </p:cNvPr>
          <p:cNvSpPr>
            <a:spLocks noGrp="1"/>
          </p:cNvSpPr>
          <p:nvPr>
            <p:ph type="title"/>
          </p:nvPr>
        </p:nvSpPr>
        <p:spPr/>
        <p:txBody>
          <a:bodyPr/>
          <a:lstStyle/>
          <a:p>
            <a:r>
              <a:rPr lang="en-US" dirty="0"/>
              <a:t>BBS Signatures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1C4DDC3-C457-8142-9689-3EA8BC350661}"/>
                  </a:ext>
                </a:extLst>
              </p:cNvPr>
              <p:cNvSpPr/>
              <p:nvPr/>
            </p:nvSpPr>
            <p:spPr>
              <a:xfrm>
                <a:off x="5797371" y="1528997"/>
                <a:ext cx="6112241" cy="4836633"/>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Keys:</a:t>
                </a:r>
                <a:r>
                  <a:rPr lang="en-US" sz="2400" dirty="0">
                    <a:solidFill>
                      <a:srgbClr val="C00000"/>
                    </a:solidFill>
                  </a:rPr>
                  <a:t> </a:t>
                </a:r>
                <a14:m>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Sub>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e>
                    </m:d>
                  </m:oMath>
                </a14:m>
                <a:br>
                  <a:rPr lang="en-US" sz="2400" dirty="0">
                    <a:solidFill>
                      <a:srgbClr val="C00000"/>
                    </a:solidFill>
                  </a:rPr>
                </a:br>
                <a:endParaRPr lang="en-US" sz="1600" dirty="0">
                  <a:solidFill>
                    <a:srgbClr val="C00000"/>
                  </a:solidFill>
                </a:endParaRPr>
              </a:p>
              <a:p>
                <a:pPr/>
                <a:r>
                  <a:rPr lang="en-US" sz="2400" b="1" dirty="0">
                    <a:solidFill>
                      <a:srgbClr val="C00000"/>
                    </a:solidFill>
                  </a:rPr>
                  <a:t>Signing: </a:t>
                </a:r>
                <a:r>
                  <a:rPr lang="en-US" sz="2400" dirty="0">
                    <a:solidFill>
                      <a:srgbClr val="C00000"/>
                    </a:solidFill>
                  </a:rPr>
                  <a:t>on message </a:t>
                </a:r>
                <a14:m>
                  <m:oMath xmlns:m="http://schemas.openxmlformats.org/officeDocument/2006/math">
                    <m:acc>
                      <m:accPr>
                        <m:chr m:val="⃗"/>
                        <m:ctrlPr>
                          <a:rPr lang="en-US" sz="240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𝑚</m:t>
                        </m:r>
                      </m:e>
                    </m:acc>
                    <m:r>
                      <a:rPr lang="en-US" sz="2400" b="0" i="1" dirty="0" smtClean="0">
                        <a:solidFill>
                          <a:srgbClr val="C00000"/>
                        </a:solidFill>
                        <a:latin typeface="Cambria Math" panose="02040503050406030204" pitchFamily="18" charset="0"/>
                      </a:rPr>
                      <m:t>∈</m:t>
                    </m:r>
                    <m:sSubSup>
                      <m:sSubSupPr>
                        <m:ctrlPr>
                          <a:rPr lang="en-US" sz="2400" b="0" i="1" smtClean="0">
                            <a:solidFill>
                              <a:srgbClr val="C00000"/>
                            </a:solidFill>
                            <a:latin typeface="Cambria Math" panose="02040503050406030204" pitchFamily="18" charset="0"/>
                            <a:ea typeface="Cambria Math" panose="02040503050406030204" pitchFamily="18" charset="0"/>
                          </a:rPr>
                        </m:ctrlPr>
                      </m:sSubSup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up>
                        <m:r>
                          <a:rPr lang="en-US" sz="2400" b="0" i="1" smtClean="0">
                            <a:solidFill>
                              <a:srgbClr val="C00000"/>
                            </a:solidFill>
                            <a:latin typeface="Cambria Math" panose="02040503050406030204" pitchFamily="18" charset="0"/>
                            <a:ea typeface="Cambria Math" panose="02040503050406030204" pitchFamily="18" charset="0"/>
                          </a:rPr>
                          <m:t>ℓ</m:t>
                        </m:r>
                      </m:sup>
                    </m:sSubSup>
                  </m:oMath>
                </a14:m>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𝐶</m:t>
                      </m:r>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f>
                        <m:fPr>
                          <m:ctrlPr>
                            <a:rPr lang="en-US" sz="2400" i="1">
                              <a:solidFill>
                                <a:srgbClr val="C00000"/>
                              </a:solidFill>
                              <a:latin typeface="Cambria Math" panose="02040503050406030204" pitchFamily="18" charset="0"/>
                              <a:ea typeface="Cambria Math" panose="02040503050406030204" pitchFamily="18" charset="0"/>
                            </a:rPr>
                          </m:ctrlPr>
                        </m:fPr>
                        <m:num>
                          <m:r>
                            <a:rPr lang="en-US" sz="2400" i="1">
                              <a:solidFill>
                                <a:srgbClr val="C00000"/>
                              </a:solidFill>
                              <a:latin typeface="Cambria Math" panose="02040503050406030204" pitchFamily="18" charset="0"/>
                              <a:ea typeface="Cambria Math" panose="02040503050406030204" pitchFamily="18" charset="0"/>
                            </a:rPr>
                            <m:t>1</m:t>
                          </m:r>
                        </m:num>
                        <m:den>
                          <m:r>
                            <a:rPr lang="en-US" sz="2400" i="1">
                              <a:solidFill>
                                <a:srgbClr val="C00000"/>
                              </a:solidFill>
                              <a:latin typeface="Cambria Math" panose="02040503050406030204" pitchFamily="18" charset="0"/>
                              <a:ea typeface="Cambria Math" panose="02040503050406030204" pitchFamily="18" charset="0"/>
                            </a:rPr>
                            <m:t>𝑥</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den>
                      </m:f>
                      <m:r>
                        <a:rPr lang="en-US" sz="2400" b="0" i="1" smtClean="0">
                          <a:solidFill>
                            <a:srgbClr val="C00000"/>
                          </a:solidFill>
                          <a:latin typeface="Cambria Math" panose="02040503050406030204" pitchFamily="18" charset="0"/>
                          <a:ea typeface="Cambria Math" panose="02040503050406030204" pitchFamily="18" charset="0"/>
                        </a:rPr>
                        <m:t>𝐶</m:t>
                      </m:r>
                    </m:oMath>
                  </m:oMathPara>
                </a14:m>
                <a:endParaRPr lang="en-US" sz="2400" b="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𝑒</m:t>
                          </m:r>
                        </m:e>
                      </m:d>
                    </m:oMath>
                  </m:oMathPara>
                </a14:m>
                <a:endParaRPr lang="en-US" sz="2400" dirty="0">
                  <a:solidFill>
                    <a:srgbClr val="C00000"/>
                  </a:solidFill>
                </a:endParaRPr>
              </a:p>
              <a:p>
                <a:endParaRPr lang="en-US" sz="1600" dirty="0">
                  <a:solidFill>
                    <a:srgbClr val="C00000"/>
                  </a:solidFill>
                </a:endParaRPr>
              </a:p>
              <a:p>
                <a:pPr/>
                <a:r>
                  <a:rPr lang="en-US" sz="2400" b="1" dirty="0">
                    <a:solidFill>
                      <a:srgbClr val="C00000"/>
                    </a:solidFill>
                  </a:rPr>
                  <a:t>Verification: </a:t>
                </a:r>
                <a:r>
                  <a:rPr lang="en-US" sz="2400" dirty="0">
                    <a:solidFill>
                      <a:srgbClr val="C00000"/>
                    </a:solidFill>
                  </a:rPr>
                  <a:t>Check </a:t>
                </a:r>
                <a14:m>
                  <m:oMath xmlns:m="http://schemas.openxmlformats.org/officeDocument/2006/math">
                    <m:r>
                      <a:rPr lang="en-US" sz="2400" i="1">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e>
                    </m:d>
                  </m:oMath>
                </a14:m>
                <a:r>
                  <a:rPr lang="en-US" sz="2400" dirty="0">
                    <a:solidFill>
                      <a:srgbClr val="C00000"/>
                    </a:solidFill>
                  </a:rPr>
                  <a:t> that </a:t>
                </a:r>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e>
                      </m:d>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dirty="0">
                  <a:solidFill>
                    <a:srgbClr val="C00000"/>
                  </a:solidFill>
                </a:endParaRPr>
              </a:p>
              <a:p>
                <a:pPr/>
                <a:r>
                  <a:rPr lang="en-US" sz="2400" dirty="0">
                    <a:solidFill>
                      <a:srgbClr val="C00000"/>
                    </a:solidFill>
                    <a:latin typeface="Cambria Math" panose="02040503050406030204" pitchFamily="18" charset="0"/>
                  </a:rPr>
                  <a:t>via pairing</a:t>
                </a:r>
                <a:br>
                  <a:rPr lang="en-US" sz="2400" b="1"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i="1">
                          <a:solidFill>
                            <a:srgbClr val="C00000"/>
                          </a:solidFill>
                          <a:latin typeface="Cambria Math" panose="02040503050406030204" pitchFamily="18" charset="0"/>
                        </a:rPr>
                        <m:t>e</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e>
                      </m:d>
                      <m:r>
                        <a:rPr lang="en-US" sz="2400" b="0" i="0"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e</m:t>
                      </m:r>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0"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4" name="Rounded Rectangle 3">
                <a:extLst>
                  <a:ext uri="{FF2B5EF4-FFF2-40B4-BE49-F238E27FC236}">
                    <a16:creationId xmlns:a16="http://schemas.microsoft.com/office/drawing/2014/main" id="{B1C4DDC3-C457-8142-9689-3EA8BC350661}"/>
                  </a:ext>
                </a:extLst>
              </p:cNvPr>
              <p:cNvSpPr>
                <a:spLocks noRot="1" noChangeAspect="1" noMove="1" noResize="1" noEditPoints="1" noAdjustHandles="1" noChangeArrowheads="1" noChangeShapeType="1" noTextEdit="1"/>
              </p:cNvSpPr>
              <p:nvPr/>
            </p:nvSpPr>
            <p:spPr>
              <a:xfrm>
                <a:off x="5797371" y="1528997"/>
                <a:ext cx="6112241" cy="4836633"/>
              </a:xfrm>
              <a:prstGeom prst="roundRect">
                <a:avLst/>
              </a:prstGeom>
              <a:blipFill>
                <a:blip r:embed="rId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678B182-92DA-DCEA-2218-0F3FCFDAB594}"/>
                  </a:ext>
                </a:extLst>
              </p:cNvPr>
              <p:cNvSpPr/>
              <p:nvPr/>
            </p:nvSpPr>
            <p:spPr>
              <a:xfrm>
                <a:off x="955965" y="2439264"/>
                <a:ext cx="4503042" cy="3168509"/>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Type-3 pairing groups: </a:t>
                </a:r>
                <a:r>
                  <a:rPr lang="en-US" sz="2400" dirty="0">
                    <a:solidFill>
                      <a:srgbClr val="C00000"/>
                    </a:solidFill>
                  </a:rPr>
                  <a:t>Groups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𝑇</m:t>
                        </m:r>
                      </m:sub>
                    </m:sSub>
                  </m:oMath>
                </a14:m>
                <a:r>
                  <a:rPr lang="en-US" sz="2400" dirty="0">
                    <a:solidFill>
                      <a:srgbClr val="C00000"/>
                    </a:solidFill>
                  </a:rPr>
                  <a:t> with order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𝑝</m:t>
                    </m:r>
                  </m:oMath>
                </a14:m>
                <a:r>
                  <a:rPr lang="en-US" sz="2400" b="1" dirty="0">
                    <a:solidFill>
                      <a:srgbClr val="C00000"/>
                    </a:solidFill>
                  </a:rPr>
                  <a:t> </a:t>
                </a:r>
                <a:r>
                  <a:rPr lang="en-US" sz="2400" dirty="0">
                    <a:solidFill>
                      <a:srgbClr val="C00000"/>
                    </a:solidFill>
                  </a:rPr>
                  <a:t>a bilinear map </a:t>
                </a:r>
                <a14:m>
                  <m:oMath xmlns:m="http://schemas.openxmlformats.org/officeDocument/2006/math">
                    <m:r>
                      <m:rPr>
                        <m:sty m:val="p"/>
                      </m:rPr>
                      <a:rPr lang="en-US" sz="2400" b="0" i="0" smtClean="0">
                        <a:solidFill>
                          <a:srgbClr val="C00000"/>
                        </a:solidFill>
                        <a:latin typeface="Cambria Math" panose="02040503050406030204" pitchFamily="18" charset="0"/>
                      </a:rPr>
                      <m:t>e</m:t>
                    </m:r>
                    <m:r>
                      <a:rPr lang="en-US" sz="2400" b="1" i="1" smtClean="0">
                        <a:solidFill>
                          <a:srgbClr val="C00000"/>
                        </a:solidFill>
                        <a:latin typeface="Cambria Math" panose="02040503050406030204" pitchFamily="18" charset="0"/>
                      </a:rPr>
                      <m:t>:</m:t>
                    </m:r>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1</m:t>
                        </m:r>
                      </m:sub>
                    </m:sSub>
                    <m:r>
                      <a:rPr lang="en-US" sz="2400" b="1"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r>
                  <a:rPr lang="en-US" sz="2400" b="1" dirty="0">
                    <a:solidFill>
                      <a:srgbClr val="C00000"/>
                    </a:solidFill>
                  </a:rPr>
                  <a:t> </a:t>
                </a:r>
              </a:p>
              <a:p>
                <a:endParaRPr lang="en-US" sz="2400" b="1" dirty="0">
                  <a:solidFill>
                    <a:srgbClr val="C00000"/>
                  </a:solidFill>
                </a:endParaRPr>
              </a:p>
              <a:p>
                <a:r>
                  <a:rPr lang="en-US" sz="2400" b="1" dirty="0">
                    <a:solidFill>
                      <a:srgbClr val="C00000"/>
                    </a:solidFill>
                  </a:rPr>
                  <a:t>Public parameters: </a:t>
                </a:r>
                <a:br>
                  <a:rPr lang="en-US" sz="2400" b="1" dirty="0">
                    <a:solidFill>
                      <a:srgbClr val="C00000"/>
                    </a:solidFill>
                  </a:rPr>
                </a:br>
                <a:r>
                  <a:rPr lang="en-US" sz="2400" dirty="0">
                    <a:solidFill>
                      <a:srgbClr val="C00000"/>
                    </a:solidFill>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𝑇</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endParaRPr lang="en-US" sz="2400" i="1" dirty="0">
                  <a:solidFill>
                    <a:srgbClr val="C00000"/>
                  </a:solidFill>
                  <a:latin typeface="Cambria Math" panose="02040503050406030204" pitchFamily="18" charset="0"/>
                  <a:ea typeface="Cambria Math" panose="02040503050406030204" pitchFamily="18" charset="0"/>
                </a:endParaRPr>
              </a:p>
              <a:p>
                <a:r>
                  <a:rPr lang="en-US" sz="2400" b="0" dirty="0">
                    <a:solidFill>
                      <a:srgbClr val="C00000"/>
                    </a:solidFill>
                  </a:rPr>
                  <a: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ℓ</m:t>
                        </m:r>
                      </m:sub>
                    </m:sSub>
                    <m:r>
                      <a:rPr lang="en-US" sz="2400" b="0" i="1" smtClean="0">
                        <a:solidFill>
                          <a:srgbClr val="C00000"/>
                        </a:solidFill>
                        <a:latin typeface="Cambria Math" panose="02040503050406030204" pitchFamily="18" charset="0"/>
                      </a:rPr>
                      <m:t>∈</m:t>
                    </m:r>
                  </m:oMath>
                </a14:m>
                <a:r>
                  <a:rPr lang="en-US" sz="2400" dirty="0">
                    <a:solidFill>
                      <a:srgbClr val="C00000"/>
                    </a:solidFill>
                    <a:ea typeface="Cambria Math" panose="02040503050406030204" pitchFamily="18" charset="0"/>
                  </a:rPr>
                  <a:t>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oMath>
                </a14:m>
                <a:endParaRPr lang="en-US" sz="2400" dirty="0">
                  <a:solidFill>
                    <a:srgbClr val="C00000"/>
                  </a:solidFill>
                </a:endParaRPr>
              </a:p>
            </p:txBody>
          </p:sp>
        </mc:Choice>
        <mc:Fallback xmlns="">
          <p:sp>
            <p:nvSpPr>
              <p:cNvPr id="5" name="Rounded Rectangle 4">
                <a:extLst>
                  <a:ext uri="{FF2B5EF4-FFF2-40B4-BE49-F238E27FC236}">
                    <a16:creationId xmlns:a16="http://schemas.microsoft.com/office/drawing/2014/main" id="{D678B182-92DA-DCEA-2218-0F3FCFDAB594}"/>
                  </a:ext>
                </a:extLst>
              </p:cNvPr>
              <p:cNvSpPr>
                <a:spLocks noRot="1" noChangeAspect="1" noMove="1" noResize="1" noEditPoints="1" noAdjustHandles="1" noChangeArrowheads="1" noChangeShapeType="1" noTextEdit="1"/>
              </p:cNvSpPr>
              <p:nvPr/>
            </p:nvSpPr>
            <p:spPr>
              <a:xfrm>
                <a:off x="955965" y="2439264"/>
                <a:ext cx="4503042" cy="3168509"/>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D6AEED-E04D-A129-D480-EABA8095E849}"/>
              </a:ext>
            </a:extLst>
          </p:cNvPr>
          <p:cNvSpPr>
            <a:spLocks noGrp="1"/>
          </p:cNvSpPr>
          <p:nvPr>
            <p:ph type="sldNum" sz="quarter" idx="12"/>
          </p:nvPr>
        </p:nvSpPr>
        <p:spPr/>
        <p:txBody>
          <a:bodyPr/>
          <a:lstStyle/>
          <a:p>
            <a:fld id="{55D15609-A41A-3E41-B06F-A203A646914D}" type="slidenum">
              <a:rPr lang="en-US" smtClean="0"/>
              <a:t>4</a:t>
            </a:fld>
            <a:endParaRPr lang="en-US"/>
          </a:p>
        </p:txBody>
      </p:sp>
    </p:spTree>
    <p:extLst>
      <p:ext uri="{BB962C8B-B14F-4D97-AF65-F5344CB8AC3E}">
        <p14:creationId xmlns:p14="http://schemas.microsoft.com/office/powerpoint/2010/main" val="286180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405-FD3A-8325-E5A2-AE1688F8609D}"/>
              </a:ext>
            </a:extLst>
          </p:cNvPr>
          <p:cNvSpPr>
            <a:spLocks noGrp="1"/>
          </p:cNvSpPr>
          <p:nvPr>
            <p:ph type="title"/>
          </p:nvPr>
        </p:nvSpPr>
        <p:spPr/>
        <p:txBody>
          <a:bodyPr/>
          <a:lstStyle/>
          <a:p>
            <a:r>
              <a:rPr lang="en-US" dirty="0"/>
              <a:t>Why BBS?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FA69A-5499-73FD-093F-253145F9DAE8}"/>
                  </a:ext>
                </a:extLst>
              </p:cNvPr>
              <p:cNvSpPr>
                <a:spLocks noGrp="1"/>
              </p:cNvSpPr>
              <p:nvPr>
                <p:ph idx="1"/>
              </p:nvPr>
            </p:nvSpPr>
            <p:spPr/>
            <p:txBody>
              <a:bodyPr>
                <a:normAutofit/>
              </a:bodyPr>
              <a:lstStyle/>
              <a:p>
                <a:r>
                  <a:rPr lang="en-US" dirty="0">
                    <a:solidFill>
                      <a:schemeClr val="accent6">
                        <a:lumMod val="75000"/>
                      </a:schemeClr>
                    </a:solidFill>
                  </a:rPr>
                  <a:t>Small signature size: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𝔾</m:t>
                        </m:r>
                      </m:e>
                      <m:sub>
                        <m:r>
                          <a:rPr lang="en-US" i="1">
                            <a:solidFill>
                              <a:schemeClr val="accent6">
                                <a:lumMod val="75000"/>
                              </a:schemeClr>
                            </a:solidFill>
                            <a:latin typeface="Cambria Math" panose="02040503050406030204" pitchFamily="18" charset="0"/>
                            <a:ea typeface="Cambria Math" panose="02040503050406030204" pitchFamily="18" charset="0"/>
                          </a:rPr>
                          <m:t>1</m:t>
                        </m:r>
                      </m:sub>
                    </m:sSub>
                  </m:oMath>
                </a14:m>
                <a:r>
                  <a:rPr lang="en-US" dirty="0">
                    <a:solidFill>
                      <a:schemeClr val="accent6">
                        <a:lumMod val="75000"/>
                      </a:schemeClr>
                    </a:solidFill>
                  </a:rPr>
                  <a:t>-element + 1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ℤ</m:t>
                        </m:r>
                      </m:e>
                      <m:sub>
                        <m:r>
                          <a:rPr lang="en-US" i="1">
                            <a:solidFill>
                              <a:schemeClr val="accent6">
                                <a:lumMod val="75000"/>
                              </a:schemeClr>
                            </a:solidFill>
                            <a:latin typeface="Cambria Math" panose="02040503050406030204" pitchFamily="18" charset="0"/>
                            <a:ea typeface="Cambria Math" panose="02040503050406030204" pitchFamily="18" charset="0"/>
                          </a:rPr>
                          <m:t>𝑝</m:t>
                        </m:r>
                      </m:sub>
                    </m:sSub>
                  </m:oMath>
                </a14:m>
                <a:r>
                  <a:rPr lang="en-US" dirty="0">
                    <a:solidFill>
                      <a:schemeClr val="accent6">
                        <a:lumMod val="75000"/>
                      </a:schemeClr>
                    </a:solidFill>
                  </a:rPr>
                  <a:t>-scalar  </a:t>
                </a:r>
              </a:p>
              <a:p>
                <a:r>
                  <a:rPr lang="en-US" dirty="0">
                    <a:solidFill>
                      <a:schemeClr val="accent6">
                        <a:lumMod val="75000"/>
                      </a:schemeClr>
                    </a:solidFill>
                  </a:rPr>
                  <a:t>Easy to instantiate anonymous credentials:</a:t>
                </a:r>
              </a:p>
              <a:p>
                <a:pPr lvl="1"/>
                <a:r>
                  <a:rPr lang="en-US" sz="2600" dirty="0">
                    <a:solidFill>
                      <a:schemeClr val="accent6">
                        <a:lumMod val="75000"/>
                      </a:schemeClr>
                    </a:solidFill>
                  </a:rPr>
                  <a:t>Simple zero-knowledge proof of knowledge of signatures</a:t>
                </a:r>
              </a:p>
              <a:p>
                <a:pPr lvl="1"/>
                <a:r>
                  <a:rPr lang="en-US" sz="2600" dirty="0">
                    <a:solidFill>
                      <a:schemeClr val="accent6">
                        <a:lumMod val="75000"/>
                      </a:schemeClr>
                    </a:solidFill>
                  </a:rPr>
                  <a:t>Allow blind issuance</a:t>
                </a:r>
                <a:endParaRPr lang="en-US" dirty="0"/>
              </a:p>
              <a:p>
                <a:r>
                  <a:rPr lang="en-US" b="1" dirty="0">
                    <a:solidFill>
                      <a:srgbClr val="C00000"/>
                    </a:solidFill>
                  </a:rPr>
                  <a:t>Downside</a:t>
                </a:r>
                <a:r>
                  <a:rPr lang="en-US" dirty="0">
                    <a:solidFill>
                      <a:srgbClr val="C00000"/>
                    </a:solidFill>
                  </a:rPr>
                  <a:t>: Hard to </a:t>
                </a:r>
                <a:r>
                  <a:rPr lang="en-US" dirty="0" err="1">
                    <a:solidFill>
                      <a:srgbClr val="C00000"/>
                    </a:solidFill>
                  </a:rPr>
                  <a:t>Thresholdize</a:t>
                </a:r>
                <a:r>
                  <a:rPr lang="en-US" dirty="0">
                    <a:solidFill>
                      <a:srgbClr val="C00000"/>
                    </a:solidFill>
                  </a:rPr>
                  <a:t>. Note existing works [DKLsT’23]. </a:t>
                </a:r>
                <a:br>
                  <a:rPr lang="en-US" dirty="0">
                    <a:solidFill>
                      <a:srgbClr val="C00000"/>
                    </a:solidFill>
                  </a:rPr>
                </a:br>
                <a:r>
                  <a:rPr lang="en-US" dirty="0">
                    <a:solidFill>
                      <a:srgbClr val="C00000"/>
                    </a:solidFill>
                  </a:rPr>
                  <a:t>- There are more suitable (but less efficient) candidates: </a:t>
                </a:r>
                <a:r>
                  <a:rPr lang="en-US" dirty="0" err="1">
                    <a:solidFill>
                      <a:srgbClr val="C00000"/>
                    </a:solidFill>
                  </a:rPr>
                  <a:t>Pointcheval</a:t>
                </a:r>
                <a:r>
                  <a:rPr lang="en-US" dirty="0">
                    <a:solidFill>
                      <a:srgbClr val="C00000"/>
                    </a:solidFill>
                  </a:rPr>
                  <a:t>-Sanders [PS’16], structure-preserving signatures [AFGHO’10].</a:t>
                </a:r>
              </a:p>
            </p:txBody>
          </p:sp>
        </mc:Choice>
        <mc:Fallback xmlns="">
          <p:sp>
            <p:nvSpPr>
              <p:cNvPr id="3" name="Content Placeholder 2">
                <a:extLst>
                  <a:ext uri="{FF2B5EF4-FFF2-40B4-BE49-F238E27FC236}">
                    <a16:creationId xmlns:a16="http://schemas.microsoft.com/office/drawing/2014/main" id="{F8EFA69A-5499-73FD-093F-253145F9DAE8}"/>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566A33-6D4B-EDF9-FBBD-EC8C9C1745D5}"/>
              </a:ext>
            </a:extLst>
          </p:cNvPr>
          <p:cNvSpPr>
            <a:spLocks noGrp="1"/>
          </p:cNvSpPr>
          <p:nvPr>
            <p:ph type="sldNum" sz="quarter" idx="12"/>
          </p:nvPr>
        </p:nvSpPr>
        <p:spPr/>
        <p:txBody>
          <a:bodyPr/>
          <a:lstStyle/>
          <a:p>
            <a:fld id="{55D15609-A41A-3E41-B06F-A203A646914D}" type="slidenum">
              <a:rPr lang="en-US" smtClean="0"/>
              <a:t>5</a:t>
            </a:fld>
            <a:endParaRPr lang="en-US"/>
          </a:p>
        </p:txBody>
      </p:sp>
    </p:spTree>
    <p:extLst>
      <p:ext uri="{BB962C8B-B14F-4D97-AF65-F5344CB8AC3E}">
        <p14:creationId xmlns:p14="http://schemas.microsoft.com/office/powerpoint/2010/main" val="27185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AE3E-71EF-1B2E-D96F-69EE40930869}"/>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FF6CDA3D-1C33-4536-41FB-DA5183567247}"/>
              </a:ext>
            </a:extLst>
          </p:cNvPr>
          <p:cNvSpPr/>
          <p:nvPr/>
        </p:nvSpPr>
        <p:spPr>
          <a:xfrm>
            <a:off x="1159933" y="1862667"/>
            <a:ext cx="10193867" cy="3132666"/>
          </a:xfrm>
          <a:prstGeom prst="roundRect">
            <a:avLst/>
          </a:prstGeom>
          <a:solidFill>
            <a:srgbClr val="F3E7E7"/>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This Talk:</a:t>
            </a:r>
            <a:r>
              <a:rPr lang="en-US" sz="4000" dirty="0">
                <a:solidFill>
                  <a:srgbClr val="C00000"/>
                </a:solidFill>
              </a:rPr>
              <a:t> </a:t>
            </a:r>
            <a:r>
              <a:rPr lang="en-US" sz="4000" u="sng" dirty="0">
                <a:solidFill>
                  <a:srgbClr val="C00000"/>
                </a:solidFill>
              </a:rPr>
              <a:t>Concrete security</a:t>
            </a:r>
            <a:r>
              <a:rPr lang="en-US" sz="4000" dirty="0">
                <a:solidFill>
                  <a:srgbClr val="C00000"/>
                </a:solidFill>
              </a:rPr>
              <a:t> of BBS signatures via </a:t>
            </a:r>
            <a:r>
              <a:rPr lang="en-US" sz="4000" u="sng" dirty="0">
                <a:solidFill>
                  <a:srgbClr val="C00000"/>
                </a:solidFill>
              </a:rPr>
              <a:t>attacks</a:t>
            </a:r>
            <a:r>
              <a:rPr lang="en-US" sz="4000" dirty="0">
                <a:solidFill>
                  <a:srgbClr val="C00000"/>
                </a:solidFill>
              </a:rPr>
              <a:t>, and the impact on security levels.</a:t>
            </a:r>
          </a:p>
        </p:txBody>
      </p:sp>
      <p:sp>
        <p:nvSpPr>
          <p:cNvPr id="8" name="Slide Number Placeholder 7">
            <a:extLst>
              <a:ext uri="{FF2B5EF4-FFF2-40B4-BE49-F238E27FC236}">
                <a16:creationId xmlns:a16="http://schemas.microsoft.com/office/drawing/2014/main" id="{8877D193-EF3D-7975-E54C-CC45B0B23AFD}"/>
              </a:ext>
            </a:extLst>
          </p:cNvPr>
          <p:cNvSpPr>
            <a:spLocks noGrp="1"/>
          </p:cNvSpPr>
          <p:nvPr>
            <p:ph type="sldNum" sz="quarter" idx="12"/>
          </p:nvPr>
        </p:nvSpPr>
        <p:spPr/>
        <p:txBody>
          <a:bodyPr/>
          <a:lstStyle/>
          <a:p>
            <a:fld id="{55D15609-A41A-3E41-B06F-A203A646914D}" type="slidenum">
              <a:rPr lang="en-US" smtClean="0"/>
              <a:t>6</a:t>
            </a:fld>
            <a:endParaRPr lang="en-US"/>
          </a:p>
        </p:txBody>
      </p:sp>
    </p:spTree>
    <p:extLst>
      <p:ext uri="{BB962C8B-B14F-4D97-AF65-F5344CB8AC3E}">
        <p14:creationId xmlns:p14="http://schemas.microsoft.com/office/powerpoint/2010/main" val="7023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A736-9D85-F60A-44E7-72B7B4F1B015}"/>
              </a:ext>
            </a:extLst>
          </p:cNvPr>
          <p:cNvSpPr>
            <a:spLocks noGrp="1"/>
          </p:cNvSpPr>
          <p:nvPr>
            <p:ph type="title"/>
          </p:nvPr>
        </p:nvSpPr>
        <p:spPr/>
        <p:txBody>
          <a:bodyPr/>
          <a:lstStyle/>
          <a:p>
            <a:r>
              <a:rPr lang="en-US" dirty="0"/>
              <a:t>History of BBS Signatures</a:t>
            </a:r>
          </a:p>
        </p:txBody>
      </p:sp>
      <p:sp>
        <p:nvSpPr>
          <p:cNvPr id="3" name="Content Placeholder 2">
            <a:extLst>
              <a:ext uri="{FF2B5EF4-FFF2-40B4-BE49-F238E27FC236}">
                <a16:creationId xmlns:a16="http://schemas.microsoft.com/office/drawing/2014/main" id="{2319B013-5999-DC30-8117-123C5D02D2BA}"/>
              </a:ext>
            </a:extLst>
          </p:cNvPr>
          <p:cNvSpPr>
            <a:spLocks noGrp="1"/>
          </p:cNvSpPr>
          <p:nvPr>
            <p:ph idx="1"/>
          </p:nvPr>
        </p:nvSpPr>
        <p:spPr>
          <a:xfrm>
            <a:off x="537029" y="1370738"/>
            <a:ext cx="7009399" cy="5343830"/>
          </a:xfrm>
        </p:spPr>
        <p:txBody>
          <a:bodyPr>
            <a:normAutofit fontScale="92500" lnSpcReduction="10000"/>
          </a:bodyPr>
          <a:lstStyle/>
          <a:p>
            <a:r>
              <a:rPr lang="en-US" sz="2400" b="1" dirty="0">
                <a:solidFill>
                  <a:schemeClr val="accent3"/>
                </a:solidFill>
              </a:rPr>
              <a:t>2004:</a:t>
            </a:r>
            <a:r>
              <a:rPr lang="en-US" sz="2400" dirty="0"/>
              <a:t> [Camenisch, </a:t>
            </a:r>
            <a:r>
              <a:rPr lang="en-US" sz="2400" dirty="0" err="1"/>
              <a:t>Lysyanskaya</a:t>
            </a:r>
            <a:r>
              <a:rPr lang="en-US" sz="2400" dirty="0"/>
              <a:t> ‘04] State the scheme </a:t>
            </a:r>
            <a:r>
              <a:rPr lang="en-US" sz="2400" dirty="0">
                <a:solidFill>
                  <a:srgbClr val="C00000"/>
                </a:solidFill>
              </a:rPr>
              <a:t>without security proof</a:t>
            </a:r>
          </a:p>
          <a:p>
            <a:pPr lvl="1"/>
            <a:r>
              <a:rPr lang="en-US" sz="2000" dirty="0"/>
              <a:t>Inspired by a variant of [</a:t>
            </a:r>
            <a:r>
              <a:rPr lang="en-US" sz="2000" dirty="0" err="1">
                <a:solidFill>
                  <a:srgbClr val="C00000"/>
                </a:solidFill>
              </a:rPr>
              <a:t>B</a:t>
            </a:r>
            <a:r>
              <a:rPr lang="en-US" sz="2000" dirty="0" err="1"/>
              <a:t>oneh</a:t>
            </a:r>
            <a:r>
              <a:rPr lang="en-US" sz="2000" dirty="0"/>
              <a:t>, </a:t>
            </a:r>
            <a:r>
              <a:rPr lang="en-US" sz="2000" dirty="0" err="1">
                <a:solidFill>
                  <a:srgbClr val="C00000"/>
                </a:solidFill>
              </a:rPr>
              <a:t>B</a:t>
            </a:r>
            <a:r>
              <a:rPr lang="en-US" sz="2000" dirty="0" err="1"/>
              <a:t>oyen</a:t>
            </a:r>
            <a:r>
              <a:rPr lang="en-US" sz="2000" dirty="0"/>
              <a:t>, </a:t>
            </a:r>
            <a:r>
              <a:rPr lang="en-US" sz="2000" dirty="0" err="1">
                <a:solidFill>
                  <a:srgbClr val="C00000"/>
                </a:solidFill>
              </a:rPr>
              <a:t>S</a:t>
            </a:r>
            <a:r>
              <a:rPr lang="en-US" sz="2000" dirty="0" err="1"/>
              <a:t>hacham</a:t>
            </a:r>
            <a:r>
              <a:rPr lang="en-US" sz="2000" dirty="0"/>
              <a:t> ’04] group signatures</a:t>
            </a:r>
          </a:p>
          <a:p>
            <a:r>
              <a:rPr lang="en-US" sz="2400" b="1" dirty="0">
                <a:solidFill>
                  <a:schemeClr val="accent3"/>
                </a:solidFill>
              </a:rPr>
              <a:t>2006:</a:t>
            </a:r>
            <a:r>
              <a:rPr lang="en-US" sz="2400" dirty="0"/>
              <a:t> [Au, Susilo, Mu ‘06] Strong unforgeability proof of </a:t>
            </a:r>
            <a:r>
              <a:rPr lang="en-US" sz="2400" u="sng" dirty="0">
                <a:solidFill>
                  <a:srgbClr val="C00000"/>
                </a:solidFill>
              </a:rPr>
              <a:t>BBS+</a:t>
            </a:r>
            <a:r>
              <a:rPr lang="en-US" sz="2400" dirty="0"/>
              <a:t> from </a:t>
            </a:r>
            <a:r>
              <a:rPr lang="en-US" sz="2400" u="sng" dirty="0">
                <a:solidFill>
                  <a:srgbClr val="C00000"/>
                </a:solidFill>
              </a:rPr>
              <a:t>q-SDH assumption</a:t>
            </a:r>
            <a:r>
              <a:rPr lang="en-US" sz="2400" dirty="0"/>
              <a:t> in Type-2 pairing groups</a:t>
            </a:r>
          </a:p>
          <a:p>
            <a:r>
              <a:rPr lang="en-US" sz="2400" b="1" dirty="0">
                <a:solidFill>
                  <a:schemeClr val="accent3"/>
                </a:solidFill>
              </a:rPr>
              <a:t>2012:</a:t>
            </a:r>
            <a:r>
              <a:rPr lang="en-US" sz="2400" dirty="0"/>
              <a:t> [Hofheinz, Kiltz ‘12] EUF Security for BBS with bit-vector messages</a:t>
            </a:r>
          </a:p>
          <a:p>
            <a:r>
              <a:rPr lang="en-US" sz="2400" b="1" dirty="0">
                <a:solidFill>
                  <a:schemeClr val="accent3"/>
                </a:solidFill>
              </a:rPr>
              <a:t>2015:</a:t>
            </a:r>
            <a:r>
              <a:rPr lang="en-US" sz="2400" dirty="0"/>
              <a:t> [</a:t>
            </a:r>
            <a:r>
              <a:rPr lang="en-US" sz="2400" dirty="0" err="1"/>
              <a:t>Schäge</a:t>
            </a:r>
            <a:r>
              <a:rPr lang="en-US" sz="2400" dirty="0"/>
              <a:t> ‘15] </a:t>
            </a:r>
            <a:r>
              <a:rPr lang="en-US" sz="2400" u="sng" dirty="0">
                <a:solidFill>
                  <a:srgbClr val="C00000"/>
                </a:solidFill>
              </a:rPr>
              <a:t>Tight</a:t>
            </a:r>
            <a:r>
              <a:rPr lang="en-US" sz="2400" dirty="0"/>
              <a:t> proof of BBS+ </a:t>
            </a:r>
          </a:p>
          <a:p>
            <a:r>
              <a:rPr lang="en-US" sz="2400" b="1" dirty="0">
                <a:solidFill>
                  <a:schemeClr val="accent3"/>
                </a:solidFill>
              </a:rPr>
              <a:t>2016:</a:t>
            </a:r>
            <a:r>
              <a:rPr lang="en-US" sz="2400" dirty="0"/>
              <a:t> [Camenisch, </a:t>
            </a:r>
            <a:r>
              <a:rPr lang="en-US" sz="2400" dirty="0" err="1"/>
              <a:t>Drijvers</a:t>
            </a:r>
            <a:r>
              <a:rPr lang="en-US" sz="2400" dirty="0"/>
              <a:t>, Lehmann ’16] Adapted 2006 proof to Type-3 pairings</a:t>
            </a:r>
          </a:p>
          <a:p>
            <a:r>
              <a:rPr lang="en-US" sz="2400" b="1" dirty="0">
                <a:solidFill>
                  <a:schemeClr val="accent3"/>
                </a:solidFill>
              </a:rPr>
              <a:t>2023:</a:t>
            </a:r>
            <a:r>
              <a:rPr lang="en-US" sz="2400" dirty="0"/>
              <a:t> [Tessaro, Zhu ‘23] Proof of the original </a:t>
            </a:r>
            <a:r>
              <a:rPr lang="en-US" sz="2400" u="sng" dirty="0">
                <a:solidFill>
                  <a:srgbClr val="C00000"/>
                </a:solidFill>
              </a:rPr>
              <a:t>BBS</a:t>
            </a:r>
            <a:r>
              <a:rPr lang="en-US" sz="2400" dirty="0"/>
              <a:t> from </a:t>
            </a:r>
            <a:r>
              <a:rPr lang="en-US" sz="2400" u="sng" dirty="0">
                <a:solidFill>
                  <a:srgbClr val="C00000"/>
                </a:solidFill>
              </a:rPr>
              <a:t>q-SDH</a:t>
            </a:r>
            <a:r>
              <a:rPr lang="en-US" sz="2400" dirty="0"/>
              <a:t> and a tight proof in the Algebraic Group Model (AGM) from </a:t>
            </a:r>
            <a:r>
              <a:rPr lang="en-US" sz="2400" u="sng" dirty="0">
                <a:solidFill>
                  <a:srgbClr val="C00000"/>
                </a:solidFill>
              </a:rPr>
              <a:t>q-DL.</a:t>
            </a:r>
            <a:endParaRPr lang="en-US" sz="2400" dirty="0"/>
          </a:p>
          <a:p>
            <a:pPr lvl="1"/>
            <a:r>
              <a:rPr lang="en-US" sz="2000" dirty="0"/>
              <a:t>Standardization effort transitioning to BBS instead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AB704DC-9C3D-3931-FAF9-5A7E7B055A71}"/>
                  </a:ext>
                </a:extLst>
              </p:cNvPr>
              <p:cNvSpPr/>
              <p:nvPr/>
            </p:nvSpPr>
            <p:spPr>
              <a:xfrm>
                <a:off x="7546428" y="979252"/>
                <a:ext cx="4431322" cy="1653817"/>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rgbClr val="C00000"/>
                    </a:solidFill>
                  </a:rPr>
                  <a:t>BBS+ Signatures: </a:t>
                </a: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𝜎</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r>
                        <a:rPr lang="en-US" sz="2000" b="1" i="1" smtClean="0">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m:t>
                          </m:r>
                        </m:e>
                        <m:sub>
                          <m:r>
                            <a:rPr lang="en-US" sz="2000" b="1" i="1" smtClean="0">
                              <a:solidFill>
                                <a:srgbClr val="0070C0"/>
                              </a:solidFill>
                              <a:latin typeface="Cambria Math" panose="02040503050406030204" pitchFamily="18" charset="0"/>
                            </a:rPr>
                            <m:t>$</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𝑍</m:t>
                          </m:r>
                        </m:e>
                        <m:sub>
                          <m:r>
                            <a:rPr lang="en-US" sz="2000" i="1">
                              <a:solidFill>
                                <a:srgbClr val="0070C0"/>
                              </a:solidFill>
                              <a:latin typeface="Cambria Math" panose="02040503050406030204" pitchFamily="18" charset="0"/>
                            </a:rPr>
                            <m:t>𝑝</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𝐺</m:t>
                          </m:r>
                        </m:e>
                        <m:sub>
                          <m:r>
                            <a:rPr lang="en-US" sz="2000" i="1">
                              <a:solidFill>
                                <a:srgbClr val="C00000"/>
                              </a:solidFill>
                              <a:latin typeface="Cambria Math" panose="02040503050406030204" pitchFamily="18" charset="0"/>
                              <a:ea typeface="Cambria Math" panose="02040503050406030204" pitchFamily="18" charset="0"/>
                            </a:rPr>
                            <m:t>1</m:t>
                          </m:r>
                        </m:sub>
                      </m:sSub>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m:rPr>
                              <m:sty m:val="p"/>
                            </m:rPr>
                            <a:rPr lang="en-US" sz="2000">
                              <a:solidFill>
                                <a:srgbClr val="C00000"/>
                              </a:solidFill>
                              <a:latin typeface="Cambria Math" panose="02040503050406030204" pitchFamily="18" charset="0"/>
                              <a:ea typeface="Cambria Math" panose="02040503050406030204" pitchFamily="18" charset="0"/>
                            </a:rPr>
                            <m:t>Σ</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𝑚</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𝐻</m:t>
                          </m:r>
                        </m:e>
                        <m:sub>
                          <m:r>
                            <a:rPr lang="en-US" sz="2000" i="1">
                              <a:solidFill>
                                <a:srgbClr val="C00000"/>
                              </a:solidFill>
                              <a:latin typeface="Cambria Math" panose="02040503050406030204" pitchFamily="18" charset="0"/>
                              <a:ea typeface="Cambria Math" panose="02040503050406030204" pitchFamily="18" charset="0"/>
                            </a:rPr>
                            <m:t>𝑖</m:t>
                          </m:r>
                        </m:sub>
                      </m:sSub>
                      <m:r>
                        <a:rPr lang="en-US" sz="2000" b="0" i="1" smtClean="0">
                          <a:solidFill>
                            <a:srgbClr val="C00000"/>
                          </a:solidFill>
                          <a:latin typeface="Cambria Math" panose="02040503050406030204" pitchFamily="18" charset="0"/>
                          <a:ea typeface="Cambria Math" panose="02040503050406030204" pitchFamily="18" charset="0"/>
                        </a:rPr>
                        <m:t>+</m:t>
                      </m:r>
                      <m:r>
                        <a:rPr lang="en-US" sz="2000" b="1" i="1">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𝑯</m:t>
                          </m:r>
                        </m:e>
                        <m:sub>
                          <m:r>
                            <a:rPr lang="en-US" sz="2000" b="1" i="1" smtClean="0">
                              <a:solidFill>
                                <a:srgbClr val="0070C0"/>
                              </a:solidFill>
                              <a:latin typeface="Cambria Math" panose="02040503050406030204" pitchFamily="18" charset="0"/>
                            </a:rPr>
                            <m:t>ℓ+</m:t>
                          </m:r>
                          <m:r>
                            <a:rPr lang="en-US" sz="2000" b="1" i="1" smtClean="0">
                              <a:solidFill>
                                <a:srgbClr val="0070C0"/>
                              </a:solidFill>
                              <a:latin typeface="Cambria Math" panose="02040503050406030204" pitchFamily="18" charset="0"/>
                            </a:rPr>
                            <m:t>𝟏</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p:txBody>
          </p:sp>
        </mc:Choice>
        <mc:Fallback xmlns="">
          <p:sp>
            <p:nvSpPr>
              <p:cNvPr id="4" name="Rounded Rectangle 3">
                <a:extLst>
                  <a:ext uri="{FF2B5EF4-FFF2-40B4-BE49-F238E27FC236}">
                    <a16:creationId xmlns:a16="http://schemas.microsoft.com/office/drawing/2014/main" id="{2AB704DC-9C3D-3931-FAF9-5A7E7B055A71}"/>
                  </a:ext>
                </a:extLst>
              </p:cNvPr>
              <p:cNvSpPr>
                <a:spLocks noRot="1" noChangeAspect="1" noMove="1" noResize="1" noEditPoints="1" noAdjustHandles="1" noChangeArrowheads="1" noChangeShapeType="1" noTextEdit="1"/>
              </p:cNvSpPr>
              <p:nvPr/>
            </p:nvSpPr>
            <p:spPr>
              <a:xfrm>
                <a:off x="7546428" y="979252"/>
                <a:ext cx="4431322" cy="1653817"/>
              </a:xfrm>
              <a:prstGeom prst="roundRect">
                <a:avLst/>
              </a:prstGeom>
              <a:blipFill>
                <a:blip r:embed="rId3"/>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0EEC79A-436D-FB95-1759-5EE21C915673}"/>
                  </a:ext>
                </a:extLst>
              </p:cNvPr>
              <p:cNvSpPr/>
              <p:nvPr/>
            </p:nvSpPr>
            <p:spPr>
              <a:xfrm>
                <a:off x="7528843" y="3079372"/>
                <a:ext cx="4448907" cy="2674092"/>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000" b="1" i="1" dirty="0" smtClean="0">
                        <a:solidFill>
                          <a:srgbClr val="C00000"/>
                        </a:solidFill>
                        <a:latin typeface="Cambria Math" panose="02040503050406030204" pitchFamily="18" charset="0"/>
                      </a:rPr>
                      <m:t>𝒒</m:t>
                    </m:r>
                  </m:oMath>
                </a14:m>
                <a:r>
                  <a:rPr lang="en-US" sz="2000" b="1" dirty="0">
                    <a:solidFill>
                      <a:srgbClr val="C00000"/>
                    </a:solidFill>
                  </a:rPr>
                  <a:t>-SDH Assumption: </a:t>
                </a:r>
                <a:r>
                  <a:rPr lang="en-US" sz="2000" dirty="0">
                    <a:solidFill>
                      <a:srgbClr val="C00000"/>
                    </a:solidFill>
                  </a:rPr>
                  <a:t>Given group elements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𝑥</m:t>
                        </m:r>
                      </m:e>
                      <m:sup>
                        <m:r>
                          <a:rPr lang="en-US" sz="2000" b="0" i="1" smtClean="0">
                            <a:solidFill>
                              <a:srgbClr val="C00000"/>
                            </a:solidFill>
                            <a:latin typeface="Cambria Math" panose="02040503050406030204" pitchFamily="18" charset="0"/>
                          </a:rPr>
                          <m:t>𝑞</m:t>
                        </m:r>
                      </m:sup>
                    </m:sSup>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oMath>
                </a14:m>
                <a:br>
                  <a:rPr lang="en-US" sz="2000" b="0" i="1" dirty="0">
                    <a:solidFill>
                      <a:srgbClr val="C00000"/>
                    </a:solidFill>
                    <a:latin typeface="Cambria Math" panose="02040503050406030204" pitchFamily="18" charset="0"/>
                  </a:rPr>
                </a:b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𝑇</m:t>
                        </m:r>
                      </m:sub>
                    </m:sSub>
                  </m:oMath>
                </a14:m>
                <a:r>
                  <a:rPr lang="en-US" sz="2000" dirty="0">
                    <a:solidFill>
                      <a:srgbClr val="C00000"/>
                    </a:solidFill>
                  </a:rPr>
                  <a:t> it is hard to compute </a:t>
                </a:r>
                <a14:m>
                  <m:oMath xmlns:m="http://schemas.openxmlformats.org/officeDocument/2006/math">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e>
                    </m:d>
                  </m:oMath>
                </a14:m>
                <a:r>
                  <a:rPr lang="en-US" sz="2000" dirty="0">
                    <a:solidFill>
                      <a:srgbClr val="C00000"/>
                    </a:solidFill>
                  </a:rPr>
                  <a:t>.</a:t>
                </a:r>
                <a:br>
                  <a:rPr lang="en-US" sz="2000" dirty="0">
                    <a:solidFill>
                      <a:srgbClr val="C00000"/>
                    </a:solidFill>
                  </a:rPr>
                </a:br>
                <a:endParaRPr lang="en-US" sz="2000" dirty="0">
                  <a:solidFill>
                    <a:srgbClr val="C00000"/>
                  </a:solidFill>
                </a:endParaRPr>
              </a:p>
              <a:p>
                <a14:m>
                  <m:oMath xmlns:m="http://schemas.openxmlformats.org/officeDocument/2006/math">
                    <m:r>
                      <a:rPr lang="en-US" sz="2000" b="1" i="1" dirty="0">
                        <a:solidFill>
                          <a:srgbClr val="C00000"/>
                        </a:solidFill>
                        <a:latin typeface="Cambria Math" panose="02040503050406030204" pitchFamily="18" charset="0"/>
                      </a:rPr>
                      <m:t>𝒒</m:t>
                    </m:r>
                  </m:oMath>
                </a14:m>
                <a:r>
                  <a:rPr lang="en-US" sz="2000" b="1" dirty="0">
                    <a:solidFill>
                      <a:srgbClr val="C00000"/>
                    </a:solidFill>
                  </a:rPr>
                  <a:t>-DL Assumption: </a:t>
                </a:r>
                <a:r>
                  <a:rPr lang="en-US" sz="2000" dirty="0">
                    <a:solidFill>
                      <a:srgbClr val="C00000"/>
                    </a:solidFill>
                  </a:rPr>
                  <a:t>Given the same group elements as above, it is hard to compute </a:t>
                </a:r>
                <a14:m>
                  <m:oMath xmlns:m="http://schemas.openxmlformats.org/officeDocument/2006/math">
                    <m:r>
                      <a:rPr lang="en-US" sz="2000" b="0" i="1" dirty="0" smtClean="0">
                        <a:solidFill>
                          <a:srgbClr val="C00000"/>
                        </a:solidFill>
                        <a:latin typeface="Cambria Math" panose="02040503050406030204" pitchFamily="18" charset="0"/>
                      </a:rPr>
                      <m:t>𝑥</m:t>
                    </m:r>
                    <m:r>
                      <a:rPr lang="en-US" sz="2000" b="0" i="1" dirty="0" smtClean="0">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5" name="Rounded Rectangle 4">
                <a:extLst>
                  <a:ext uri="{FF2B5EF4-FFF2-40B4-BE49-F238E27FC236}">
                    <a16:creationId xmlns:a16="http://schemas.microsoft.com/office/drawing/2014/main" id="{C0EEC79A-436D-FB95-1759-5EE21C915673}"/>
                  </a:ext>
                </a:extLst>
              </p:cNvPr>
              <p:cNvSpPr>
                <a:spLocks noRot="1" noChangeAspect="1" noMove="1" noResize="1" noEditPoints="1" noAdjustHandles="1" noChangeArrowheads="1" noChangeShapeType="1" noTextEdit="1"/>
              </p:cNvSpPr>
              <p:nvPr/>
            </p:nvSpPr>
            <p:spPr>
              <a:xfrm>
                <a:off x="7528843" y="3079372"/>
                <a:ext cx="4448907" cy="2674092"/>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F2AEA97-612D-C865-41E6-60C6A8B2BB11}"/>
              </a:ext>
            </a:extLst>
          </p:cNvPr>
          <p:cNvSpPr>
            <a:spLocks noGrp="1"/>
          </p:cNvSpPr>
          <p:nvPr>
            <p:ph type="sldNum" sz="quarter" idx="12"/>
          </p:nvPr>
        </p:nvSpPr>
        <p:spPr/>
        <p:txBody>
          <a:bodyPr/>
          <a:lstStyle/>
          <a:p>
            <a:fld id="{55D15609-A41A-3E41-B06F-A203A646914D}" type="slidenum">
              <a:rPr lang="en-US" smtClean="0"/>
              <a:t>7</a:t>
            </a:fld>
            <a:endParaRPr lang="en-US"/>
          </a:p>
        </p:txBody>
      </p:sp>
    </p:spTree>
    <p:extLst>
      <p:ext uri="{BB962C8B-B14F-4D97-AF65-F5344CB8AC3E}">
        <p14:creationId xmlns:p14="http://schemas.microsoft.com/office/powerpoint/2010/main" val="2758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9AAEF5F-808D-25EE-01A6-B0BA967A6FD3}"/>
              </a:ext>
            </a:extLst>
          </p:cNvPr>
          <p:cNvSpPr/>
          <p:nvPr/>
        </p:nvSpPr>
        <p:spPr>
          <a:xfrm>
            <a:off x="5145438" y="4615442"/>
            <a:ext cx="2690624"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B753576-0FAB-BCB8-3A12-93EB7F187827}"/>
                  </a:ext>
                </a:extLst>
              </p:cNvPr>
              <p:cNvSpPr txBox="1">
                <a:spLocks/>
              </p:cNvSpPr>
              <p:nvPr/>
            </p:nvSpPr>
            <p:spPr>
              <a:xfrm>
                <a:off x="890757" y="3789245"/>
                <a:ext cx="10515600" cy="169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Theorem. (</a:t>
                </a:r>
                <a:r>
                  <a:rPr lang="en-US" b="1" u="sng" dirty="0">
                    <a:solidFill>
                      <a:srgbClr val="C00000"/>
                    </a:solidFill>
                  </a:rPr>
                  <a:t>BBS</a:t>
                </a:r>
                <a:r>
                  <a:rPr lang="en-US" b="1" dirty="0"/>
                  <a:t> Security in </a:t>
                </a:r>
                <a:r>
                  <a:rPr lang="en-US" b="1" dirty="0">
                    <a:solidFill>
                      <a:srgbClr val="C00000"/>
                    </a:solidFill>
                  </a:rPr>
                  <a:t>AGM</a:t>
                </a:r>
                <a:r>
                  <a:rPr lang="en-US" b="1" dirty="0"/>
                  <a:t> </a:t>
                </a:r>
                <a:r>
                  <a:rPr lang="en-US" dirty="0">
                    <a:solidFill>
                      <a:srgbClr val="C00000"/>
                    </a:solidFill>
                  </a:rPr>
                  <a:t>[Tessaro-Zhu’23]</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r>
                  <a:rPr lang="en-US" dirty="0" err="1">
                    <a:latin typeface="Cambria Math" panose="02040503050406030204" pitchFamily="18" charset="0"/>
                    <a:ea typeface="Cambria Math" panose="02040503050406030204" pitchFamily="18" charset="0"/>
                  </a:rPr>
                  <a:t>ℬ</a:t>
                </a:r>
                <a:r>
                  <a:rPr lang="en-US" dirty="0"/>
                  <a:t> in the AGM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r>
                            <a:rPr lang="en-US" sz="2400" b="1" i="1" smtClean="0">
                              <a:solidFill>
                                <a:srgbClr val="C00000"/>
                              </a:solidFill>
                              <a:latin typeface="Cambria Math" panose="02040503050406030204" pitchFamily="18" charset="0"/>
                            </a:rPr>
                            <m:t>𝐁𝐁𝐒</m:t>
                          </m:r>
                        </m:sub>
                        <m:sup>
                          <m:r>
                            <m:rPr>
                              <m:sty m:val="p"/>
                            </m:rPr>
                            <a:rPr lang="en-US" sz="2400" smtClean="0">
                              <a:latin typeface="Cambria Math" panose="02040503050406030204" pitchFamily="18" charset="0"/>
                            </a:rPr>
                            <m:t>suf</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Θ</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smtClean="0">
                          <a:latin typeface="Cambria Math" panose="02040503050406030204" pitchFamily="18" charset="0"/>
                          <a:ea typeface="Cambria Math" panose="02040503050406030204" pitchFamily="18" charset="0"/>
                        </a:rPr>
                        <m:t>⋅</m:t>
                      </m:r>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sup>
                          <m:r>
                            <a:rPr lang="en-US" sz="2400" i="1" smtClean="0">
                              <a:latin typeface="Cambria Math" panose="02040503050406030204" pitchFamily="18" charset="0"/>
                            </a:rPr>
                            <m:t>𝑞</m:t>
                          </m:r>
                          <m:r>
                            <a:rPr lang="en-US" sz="2400" smtClean="0">
                              <a:latin typeface="Cambria Math" panose="02040503050406030204" pitchFamily="18" charset="0"/>
                            </a:rPr>
                            <m:t>−</m:t>
                          </m:r>
                          <m:r>
                            <m:rPr>
                              <m:sty m:val="p"/>
                            </m:rPr>
                            <a:rPr lang="en-US" sz="2400" smtClean="0">
                              <a:latin typeface="Cambria Math" panose="02040503050406030204" pitchFamily="18" charset="0"/>
                            </a:rPr>
                            <m:t>sdh</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i="1" smtClean="0">
                          <a:latin typeface="Cambria Math" panose="02040503050406030204" pitchFamily="18" charset="0"/>
                        </a:rPr>
                        <m:t>+</m:t>
                      </m:r>
                      <m:r>
                        <m:rPr>
                          <m:sty m:val="p"/>
                        </m:rPr>
                        <a:rPr lang="en-US" sz="2400" smtClean="0">
                          <a:latin typeface="Cambria Math" panose="02040503050406030204" pitchFamily="18" charset="0"/>
                        </a:rPr>
                        <m:t>Θ</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𝑞</m:t>
                                  </m:r>
                                </m:e>
                                <m:sup>
                                  <m:r>
                                    <a:rPr lang="en-US" sz="2400" i="1" smtClean="0">
                                      <a:latin typeface="Cambria Math" panose="02040503050406030204" pitchFamily="18" charset="0"/>
                                    </a:rPr>
                                    <m:t>2</m:t>
                                  </m:r>
                                </m:sup>
                              </m:sSup>
                            </m:num>
                            <m:den>
                              <m:r>
                                <a:rPr lang="en-US" sz="2400" i="1" smtClean="0">
                                  <a:latin typeface="Cambria Math" panose="02040503050406030204" pitchFamily="18" charset="0"/>
                                </a:rPr>
                                <m:t>𝑝</m:t>
                              </m:r>
                            </m:den>
                          </m:f>
                        </m:e>
                      </m:d>
                    </m:oMath>
                  </m:oMathPara>
                </a14:m>
                <a:endParaRPr lang="en-US" sz="2400" dirty="0"/>
              </a:p>
            </p:txBody>
          </p:sp>
        </mc:Choice>
        <mc:Fallback xmlns="">
          <p:sp>
            <p:nvSpPr>
              <p:cNvPr id="5" name="Content Placeholder 2">
                <a:extLst>
                  <a:ext uri="{FF2B5EF4-FFF2-40B4-BE49-F238E27FC236}">
                    <a16:creationId xmlns:a16="http://schemas.microsoft.com/office/drawing/2014/main" id="{1B753576-0FAB-BCB8-3A12-93EB7F187827}"/>
                  </a:ext>
                </a:extLst>
              </p:cNvPr>
              <p:cNvSpPr txBox="1">
                <a:spLocks noRot="1" noChangeAspect="1" noMove="1" noResize="1" noEditPoints="1" noAdjustHandles="1" noChangeArrowheads="1" noChangeShapeType="1" noTextEdit="1"/>
              </p:cNvSpPr>
              <p:nvPr/>
            </p:nvSpPr>
            <p:spPr>
              <a:xfrm>
                <a:off x="890757" y="3789245"/>
                <a:ext cx="10515600" cy="1696183"/>
              </a:xfrm>
              <a:prstGeom prst="rect">
                <a:avLst/>
              </a:prstGeom>
              <a:blipFill>
                <a:blip r:embed="rId3"/>
                <a:stretch>
                  <a:fillRect l="-1206" t="-5926" r="-603"/>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53238E-A376-13FF-6241-3D8CCB207A50}"/>
              </a:ext>
            </a:extLst>
          </p:cNvPr>
          <p:cNvSpPr/>
          <p:nvPr/>
        </p:nvSpPr>
        <p:spPr>
          <a:xfrm>
            <a:off x="5145437" y="2594938"/>
            <a:ext cx="2690623"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351756B-F377-4A2D-0B7D-C57486061045}"/>
                  </a:ext>
                </a:extLst>
              </p:cNvPr>
              <p:cNvSpPr>
                <a:spLocks noGrp="1"/>
              </p:cNvSpPr>
              <p:nvPr>
                <p:ph idx="1"/>
              </p:nvPr>
            </p:nvSpPr>
            <p:spPr>
              <a:xfrm>
                <a:off x="838200" y="1761014"/>
                <a:ext cx="10515600" cy="1796806"/>
              </a:xfrm>
            </p:spPr>
            <p:txBody>
              <a:bodyPr>
                <a:normAutofit/>
              </a:bodyPr>
              <a:lstStyle/>
              <a:p>
                <a:pPr marL="0" indent="0">
                  <a:buNone/>
                </a:pPr>
                <a:r>
                  <a:rPr lang="en-US" b="1" dirty="0"/>
                  <a:t>Theorem. (</a:t>
                </a:r>
                <a:r>
                  <a:rPr lang="en-US" b="1" u="sng" dirty="0">
                    <a:solidFill>
                      <a:srgbClr val="C00000"/>
                    </a:solidFill>
                  </a:rPr>
                  <a:t>BBS+</a:t>
                </a:r>
                <a:r>
                  <a:rPr lang="en-US" b="1" dirty="0"/>
                  <a:t> Security </a:t>
                </a:r>
                <a:r>
                  <a:rPr lang="en-US" dirty="0">
                    <a:solidFill>
                      <a:srgbClr val="C00000"/>
                    </a:solidFill>
                  </a:rPr>
                  <a:t>[Schäge’15]</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b="0"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14:m>
                  <m:oMath xmlns:m="http://schemas.openxmlformats.org/officeDocument/2006/math">
                    <m:r>
                      <a:rPr lang="en-US" i="1" smtClean="0">
                        <a:latin typeface="Cambria Math" panose="02040503050406030204" pitchFamily="18" charset="0"/>
                        <a:ea typeface="Cambria Math" panose="02040503050406030204" pitchFamily="18" charset="0"/>
                      </a:rPr>
                      <m:t>ℬ</m:t>
                    </m:r>
                  </m:oMath>
                </a14:m>
                <a:r>
                  <a:rPr lang="en-US" dirty="0"/>
                  <a:t>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a:rPr lang="en-US" sz="2400" b="1" i="0" smtClean="0">
                              <a:solidFill>
                                <a:srgbClr val="C00000"/>
                              </a:solidFill>
                              <a:latin typeface="Cambria Math" panose="02040503050406030204" pitchFamily="18" charset="0"/>
                            </a:rPr>
                            <m:t>𝐁𝐁𝐒</m:t>
                          </m:r>
                          <m:r>
                            <a:rPr lang="en-US" sz="2400" b="1" i="0" smtClean="0">
                              <a:solidFill>
                                <a:srgbClr val="C00000"/>
                              </a:solidFill>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Θ</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sup>
                          <m:r>
                            <a:rPr lang="en-US" sz="2400" b="0" i="1" smtClean="0">
                              <a:latin typeface="Cambria Math" panose="02040503050406030204" pitchFamily="18" charset="0"/>
                            </a:rPr>
                            <m:t>𝑞</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sdh</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𝑞</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𝑝</m:t>
                              </m:r>
                            </m:den>
                          </m:f>
                        </m:e>
                      </m:d>
                    </m:oMath>
                  </m:oMathPara>
                </a14:m>
                <a:endParaRPr lang="en-US" sz="2400" dirty="0"/>
              </a:p>
            </p:txBody>
          </p:sp>
        </mc:Choice>
        <mc:Fallback xmlns="">
          <p:sp>
            <p:nvSpPr>
              <p:cNvPr id="4" name="Content Placeholder 2">
                <a:extLst>
                  <a:ext uri="{FF2B5EF4-FFF2-40B4-BE49-F238E27FC236}">
                    <a16:creationId xmlns:a16="http://schemas.microsoft.com/office/drawing/2014/main" id="{7351756B-F377-4A2D-0B7D-C57486061045}"/>
                  </a:ext>
                </a:extLst>
              </p:cNvPr>
              <p:cNvSpPr>
                <a:spLocks noGrp="1" noRot="1" noChangeAspect="1" noMove="1" noResize="1" noEditPoints="1" noAdjustHandles="1" noChangeArrowheads="1" noChangeShapeType="1" noTextEdit="1"/>
              </p:cNvSpPr>
              <p:nvPr>
                <p:ph idx="1"/>
              </p:nvPr>
            </p:nvSpPr>
            <p:spPr>
              <a:xfrm>
                <a:off x="838200" y="1761014"/>
                <a:ext cx="10515600" cy="1796806"/>
              </a:xfrm>
              <a:blipFill>
                <a:blip r:embed="rId4"/>
                <a:stretch>
                  <a:fillRect l="-1206" t="-5594" r="-3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D8B5800-04ED-5202-0AC4-C2F832C6DBE3}"/>
              </a:ext>
            </a:extLst>
          </p:cNvPr>
          <p:cNvSpPr>
            <a:spLocks noGrp="1"/>
          </p:cNvSpPr>
          <p:nvPr>
            <p:ph type="title"/>
          </p:nvPr>
        </p:nvSpPr>
        <p:spPr/>
        <p:txBody>
          <a:bodyPr/>
          <a:lstStyle/>
          <a:p>
            <a:r>
              <a:rPr lang="en-US" dirty="0"/>
              <a:t>Concrete Security from Proofs</a:t>
            </a: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95D6EEB1-3F3C-F7DF-377E-2255FE79D2BF}"/>
                  </a:ext>
                </a:extLst>
              </p:cNvPr>
              <p:cNvSpPr/>
              <p:nvPr/>
            </p:nvSpPr>
            <p:spPr>
              <a:xfrm>
                <a:off x="1014744" y="5564728"/>
                <a:ext cx="7595856" cy="120163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(1)</m:t>
                    </m:r>
                  </m:oMath>
                </a14:m>
                <a:r>
                  <a:rPr lang="en-US" sz="2400" dirty="0">
                    <a:solidFill>
                      <a:srgbClr val="C00000"/>
                    </a:solidFill>
                  </a:rPr>
                  <a:t>-loss </a:t>
                </a:r>
                <a:r>
                  <a:rPr lang="en-US" sz="2400" dirty="0">
                    <a:solidFill>
                      <a:srgbClr val="C00000"/>
                    </a:solidFill>
                    <a:sym typeface="Wingdings" pitchFamily="2" charset="2"/>
                  </a:rPr>
                  <a:t>=&gt; </a:t>
                </a:r>
                <a:r>
                  <a:rPr lang="en-US" sz="2400" dirty="0">
                    <a:solidFill>
                      <a:srgbClr val="C00000"/>
                    </a:solidFill>
                  </a:rPr>
                  <a:t>Generic Group Model lower-bound: any attack requires </a:t>
                </a:r>
                <a14:m>
                  <m:oMath xmlns:m="http://schemas.openxmlformats.org/officeDocument/2006/math">
                    <m:r>
                      <a:rPr lang="en-US" sz="2400" b="0" i="1" smtClean="0">
                        <a:solidFill>
                          <a:srgbClr val="C00000"/>
                        </a:solidFill>
                        <a:latin typeface="Cambria Math" panose="02040503050406030204" pitchFamily="18" charset="0"/>
                      </a:rPr>
                      <m:t>𝑇</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𝑂</m:t>
                    </m:r>
                    <m:d>
                      <m:dPr>
                        <m:ctrlPr>
                          <a:rPr lang="en-US" sz="2400" b="0" i="1" smtClean="0">
                            <a:solidFill>
                              <a:srgbClr val="C00000"/>
                            </a:solidFill>
                            <a:latin typeface="Cambria Math" panose="02040503050406030204" pitchFamily="18" charset="0"/>
                          </a:rPr>
                        </m:ctrlPr>
                      </m:dPr>
                      <m:e>
                        <m:rad>
                          <m:radPr>
                            <m:degHide m:val="on"/>
                            <m:ctrlPr>
                              <a:rPr lang="en-US" sz="2400" b="0" i="1" smtClean="0">
                                <a:solidFill>
                                  <a:srgbClr val="C00000"/>
                                </a:solidFill>
                                <a:latin typeface="Cambria Math" panose="02040503050406030204" pitchFamily="18" charset="0"/>
                              </a:rPr>
                            </m:ctrlPr>
                          </m:radPr>
                          <m:deg/>
                          <m:e>
                            <m:r>
                              <a:rPr lang="en-US" sz="2400" b="0" i="1" smtClean="0">
                                <a:solidFill>
                                  <a:srgbClr val="C00000"/>
                                </a:solidFill>
                                <a:latin typeface="Cambria Math" panose="02040503050406030204" pitchFamily="18" charset="0"/>
                              </a:rPr>
                              <m:t>𝑝</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e>
                        </m:rad>
                      </m:e>
                    </m:d>
                  </m:oMath>
                </a14:m>
                <a:r>
                  <a:rPr lang="en-US" sz="2400" dirty="0">
                    <a:solidFill>
                      <a:srgbClr val="C00000"/>
                    </a:solidFill>
                  </a:rPr>
                  <a:t> operations to break</a:t>
                </a:r>
              </a:p>
            </p:txBody>
          </p:sp>
        </mc:Choice>
        <mc:Fallback xmlns="">
          <p:sp>
            <p:nvSpPr>
              <p:cNvPr id="11" name="Rounded Rectangle 10">
                <a:extLst>
                  <a:ext uri="{FF2B5EF4-FFF2-40B4-BE49-F238E27FC236}">
                    <a16:creationId xmlns:a16="http://schemas.microsoft.com/office/drawing/2014/main" id="{95D6EEB1-3F3C-F7DF-377E-2255FE79D2BF}"/>
                  </a:ext>
                </a:extLst>
              </p:cNvPr>
              <p:cNvSpPr>
                <a:spLocks noRot="1" noChangeAspect="1" noMove="1" noResize="1" noEditPoints="1" noAdjustHandles="1" noChangeArrowheads="1" noChangeShapeType="1" noTextEdit="1"/>
              </p:cNvSpPr>
              <p:nvPr/>
            </p:nvSpPr>
            <p:spPr>
              <a:xfrm>
                <a:off x="1014744" y="5564728"/>
                <a:ext cx="7595856" cy="1201636"/>
              </a:xfrm>
              <a:prstGeom prst="roundRect">
                <a:avLst/>
              </a:prstGeom>
              <a:blipFill>
                <a:blip r:embed="rId5"/>
                <a:stretch>
                  <a:fillRect l="-332"/>
                </a:stretch>
              </a:blipFill>
              <a:ln w="28575">
                <a:solidFill>
                  <a:srgbClr val="C00000"/>
                </a:solidFill>
              </a:ln>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335F8D90-8CD8-4BBD-6DCA-18E922EC6223}"/>
              </a:ext>
            </a:extLst>
          </p:cNvPr>
          <p:cNvSpPr>
            <a:spLocks noGrp="1"/>
          </p:cNvSpPr>
          <p:nvPr>
            <p:ph type="sldNum" sz="quarter" idx="12"/>
          </p:nvPr>
        </p:nvSpPr>
        <p:spPr/>
        <p:txBody>
          <a:bodyPr/>
          <a:lstStyle/>
          <a:p>
            <a:fld id="{55D15609-A41A-3E41-B06F-A203A646914D}" type="slidenum">
              <a:rPr lang="en-US" smtClean="0"/>
              <a:t>8</a:t>
            </a:fld>
            <a:endParaRPr lang="en-US"/>
          </a:p>
        </p:txBody>
      </p:sp>
      <p:cxnSp>
        <p:nvCxnSpPr>
          <p:cNvPr id="7" name="Straight Arrow Connector 6">
            <a:extLst>
              <a:ext uri="{FF2B5EF4-FFF2-40B4-BE49-F238E27FC236}">
                <a16:creationId xmlns:a16="http://schemas.microsoft.com/office/drawing/2014/main" id="{FC7F09E1-CADF-866A-F721-1B2EC5876C79}"/>
              </a:ext>
            </a:extLst>
          </p:cNvPr>
          <p:cNvCxnSpPr>
            <a:cxnSpLocks/>
          </p:cNvCxnSpPr>
          <p:nvPr/>
        </p:nvCxnSpPr>
        <p:spPr>
          <a:xfrm flipH="1">
            <a:off x="4089165" y="3271214"/>
            <a:ext cx="2534358" cy="229351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44543A2-3A60-31F4-4838-0BC7334FF21C}"/>
              </a:ext>
            </a:extLst>
          </p:cNvPr>
          <p:cNvCxnSpPr>
            <a:cxnSpLocks/>
          </p:cNvCxnSpPr>
          <p:nvPr/>
        </p:nvCxnSpPr>
        <p:spPr>
          <a:xfrm flipH="1">
            <a:off x="4089165" y="4924067"/>
            <a:ext cx="1017628" cy="64066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8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3" grpId="0" animBg="1"/>
      <p:bldP spid="4" grpId="0" uiExpand="1"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6B26-A4AE-650B-BC68-B7A77EB58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8C3E1-2556-31F4-E356-A9C3BB121EA8}"/>
              </a:ext>
            </a:extLst>
          </p:cNvPr>
          <p:cNvSpPr>
            <a:spLocks noGrp="1"/>
          </p:cNvSpPr>
          <p:nvPr>
            <p:ph type="title"/>
          </p:nvPr>
        </p:nvSpPr>
        <p:spPr/>
        <p:txBody>
          <a:bodyPr/>
          <a:lstStyle/>
          <a:p>
            <a:r>
              <a:rPr lang="en-US" dirty="0"/>
              <a:t>What about attacks?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2217A-6245-7CE2-860D-9410C9D7B92D}"/>
                  </a:ext>
                </a:extLst>
              </p:cNvPr>
              <p:cNvSpPr>
                <a:spLocks noGrp="1"/>
              </p:cNvSpPr>
              <p:nvPr>
                <p:ph idx="1"/>
              </p:nvPr>
            </p:nvSpPr>
            <p:spPr/>
            <p:txBody>
              <a:bodyPr/>
              <a:lstStyle/>
              <a:p>
                <a:r>
                  <a:rPr lang="en-US" dirty="0"/>
                  <a:t>Observation from </a:t>
                </a:r>
                <a:r>
                  <a:rPr lang="en-US" dirty="0">
                    <a:solidFill>
                      <a:srgbClr val="C00000"/>
                    </a:solidFill>
                  </a:rPr>
                  <a:t>[TZ’23]</a:t>
                </a:r>
                <a:r>
                  <a:rPr lang="en-US" dirty="0"/>
                  <a:t>: An attack with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𝑂</m:t>
                    </m:r>
                    <m:d>
                      <m:dPr>
                        <m:ctrlPr>
                          <a:rPr lang="en-US" i="1">
                            <a:solidFill>
                              <a:srgbClr val="C00000"/>
                            </a:solidFill>
                            <a:latin typeface="Cambria Math" panose="02040503050406030204" pitchFamily="18" charset="0"/>
                            <a:ea typeface="Cambria Math" panose="02040503050406030204" pitchFamily="18" charset="0"/>
                          </a:rPr>
                        </m:ctrlPr>
                      </m:dPr>
                      <m:e>
                        <m:rad>
                          <m:radPr>
                            <m:degHide m:val="on"/>
                            <m:ctrlPr>
                              <a:rPr lang="en-US" i="1">
                                <a:solidFill>
                                  <a:srgbClr val="C00000"/>
                                </a:solidFill>
                                <a:latin typeface="Cambria Math" panose="02040503050406030204" pitchFamily="18" charset="0"/>
                                <a:ea typeface="Cambria Math" panose="02040503050406030204" pitchFamily="18" charset="0"/>
                              </a:rPr>
                            </m:ctrlPr>
                          </m:radPr>
                          <m:deg/>
                          <m:e>
                            <m:r>
                              <a:rPr lang="en-US" i="1">
                                <a:solidFill>
                                  <a:srgbClr val="C00000"/>
                                </a:solidFill>
                                <a:latin typeface="Cambria Math" panose="02040503050406030204" pitchFamily="18" charset="0"/>
                                <a:ea typeface="Cambria Math" panose="02040503050406030204" pitchFamily="18" charset="0"/>
                              </a:rPr>
                              <m:t>𝑝</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𝑞</m:t>
                            </m:r>
                          </m:e>
                        </m:rad>
                      </m:e>
                    </m:d>
                  </m:oMath>
                </a14:m>
                <a:r>
                  <a:rPr lang="en-US" dirty="0"/>
                  <a:t> group operations by </a:t>
                </a:r>
                <a:r>
                  <a:rPr lang="en-US" dirty="0">
                    <a:solidFill>
                      <a:srgbClr val="C00000"/>
                    </a:solidFill>
                  </a:rPr>
                  <a:t>Jao and Yoshida [Pairing’09]</a:t>
                </a:r>
                <a:r>
                  <a:rPr lang="en-US" dirty="0"/>
                  <a:t> against </a:t>
                </a:r>
                <a:r>
                  <a:rPr lang="en-US" dirty="0" err="1"/>
                  <a:t>Boneh-Boyen</a:t>
                </a:r>
                <a:r>
                  <a:rPr lang="en-US" dirty="0"/>
                  <a:t> signatures can be adapted to an attack against BBS signatures with </a:t>
                </a:r>
                <a:r>
                  <a:rPr lang="en-US" u="sng" dirty="0">
                    <a:solidFill>
                      <a:srgbClr val="C00000"/>
                    </a:solidFill>
                  </a:rPr>
                  <a:t>“identical queries”</a:t>
                </a:r>
                <a:r>
                  <a:rPr lang="en-US" dirty="0">
                    <a:solidFill>
                      <a:srgbClr val="C00000"/>
                    </a:solidFill>
                  </a:rPr>
                  <a:t>.</a:t>
                </a:r>
              </a:p>
              <a:p>
                <a:pPr lvl="1"/>
                <a:r>
                  <a:rPr lang="en-US" dirty="0">
                    <a:solidFill>
                      <a:srgbClr val="C00000"/>
                    </a:solidFill>
                  </a:rPr>
                  <a:t>Not so general</a:t>
                </a:r>
                <a:r>
                  <a:rPr lang="en-US" dirty="0"/>
                  <a:t> and </a:t>
                </a:r>
                <a:r>
                  <a:rPr lang="en-US" u="sng" dirty="0">
                    <a:solidFill>
                      <a:srgbClr val="C00000"/>
                    </a:solidFill>
                  </a:rPr>
                  <a:t>does not</a:t>
                </a:r>
                <a:r>
                  <a:rPr lang="en-US" dirty="0"/>
                  <a:t> apply to </a:t>
                </a:r>
                <a:r>
                  <a:rPr lang="en-US" dirty="0">
                    <a:solidFill>
                      <a:srgbClr val="C00000"/>
                    </a:solidFill>
                  </a:rPr>
                  <a:t>BBS+</a:t>
                </a:r>
                <a:r>
                  <a:rPr lang="en-US" dirty="0"/>
                  <a:t> and </a:t>
                </a:r>
                <a:r>
                  <a:rPr lang="en-US" dirty="0">
                    <a:solidFill>
                      <a:srgbClr val="C00000"/>
                    </a:solidFill>
                  </a:rPr>
                  <a:t>derandomized</a:t>
                </a:r>
                <a:r>
                  <a:rPr lang="en-US" dirty="0"/>
                  <a:t> </a:t>
                </a:r>
                <a:r>
                  <a:rPr lang="en-US" dirty="0">
                    <a:solidFill>
                      <a:srgbClr val="C00000"/>
                    </a:solidFill>
                  </a:rPr>
                  <a:t>BBS</a:t>
                </a:r>
                <a:r>
                  <a:rPr lang="en-US" dirty="0"/>
                  <a:t>. The latter is the version described in the IRTF standardization.</a:t>
                </a:r>
              </a:p>
              <a:p>
                <a:pPr lvl="2"/>
                <a:r>
                  <a:rPr lang="en-US" sz="2400" b="1" dirty="0">
                    <a:solidFill>
                      <a:srgbClr val="C00000"/>
                    </a:solidFill>
                  </a:rPr>
                  <a:t>Best attack is to find the secret key:</a:t>
                </a:r>
                <a:r>
                  <a:rPr lang="en-US" sz="2400" dirty="0"/>
                  <a:t>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𝑂</m:t>
                    </m:r>
                    <m:d>
                      <m:dPr>
                        <m:ctrlPr>
                          <a:rPr lang="en-US" sz="2400" i="1">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e>
                        </m:rad>
                      </m:e>
                    </m:d>
                  </m:oMath>
                </a14:m>
                <a:r>
                  <a:rPr lang="en-US" sz="2400" dirty="0"/>
                  <a:t> running time.</a:t>
                </a:r>
              </a:p>
              <a:p>
                <a:endParaRPr lang="en-US" dirty="0"/>
              </a:p>
            </p:txBody>
          </p:sp>
        </mc:Choice>
        <mc:Fallback xmlns="">
          <p:sp>
            <p:nvSpPr>
              <p:cNvPr id="3" name="Content Placeholder 2">
                <a:extLst>
                  <a:ext uri="{FF2B5EF4-FFF2-40B4-BE49-F238E27FC236}">
                    <a16:creationId xmlns:a16="http://schemas.microsoft.com/office/drawing/2014/main" id="{FAC2217A-6245-7CE2-860D-9410C9D7B92D}"/>
                  </a:ext>
                </a:extLst>
              </p:cNvPr>
              <p:cNvSpPr>
                <a:spLocks noGrp="1" noRot="1" noChangeAspect="1" noMove="1" noResize="1" noEditPoints="1" noAdjustHandles="1" noChangeArrowheads="1" noChangeShapeType="1" noTextEdit="1"/>
              </p:cNvSpPr>
              <p:nvPr>
                <p:ph idx="1"/>
              </p:nvPr>
            </p:nvSpPr>
            <p:spPr>
              <a:blipFill>
                <a:blip r:embed="rId3"/>
                <a:stretch>
                  <a:fillRect l="-1086" t="-872" r="-120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3D7DEE5-CD8C-6B0E-D482-2A10B650D8BB}"/>
              </a:ext>
            </a:extLst>
          </p:cNvPr>
          <p:cNvGrpSpPr/>
          <p:nvPr/>
        </p:nvGrpSpPr>
        <p:grpSpPr>
          <a:xfrm>
            <a:off x="3276437" y="5516033"/>
            <a:ext cx="7632701" cy="1205442"/>
            <a:chOff x="3457818" y="5230935"/>
            <a:chExt cx="7632701" cy="1205442"/>
          </a:xfrm>
        </p:grpSpPr>
        <p:pic>
          <p:nvPicPr>
            <p:cNvPr id="9" name="Picture 8">
              <a:extLst>
                <a:ext uri="{FF2B5EF4-FFF2-40B4-BE49-F238E27FC236}">
                  <a16:creationId xmlns:a16="http://schemas.microsoft.com/office/drawing/2014/main" id="{98B6B8C0-965D-3E94-8D26-83F766F9B795}"/>
                </a:ext>
              </a:extLst>
            </p:cNvPr>
            <p:cNvPicPr>
              <a:picLocks noChangeAspect="1"/>
            </p:cNvPicPr>
            <p:nvPr/>
          </p:nvPicPr>
          <p:blipFill>
            <a:blip r:embed="rId4"/>
            <a:srcRect b="8149"/>
            <a:stretch>
              <a:fillRect/>
            </a:stretch>
          </p:blipFill>
          <p:spPr>
            <a:xfrm>
              <a:off x="3457819" y="5230935"/>
              <a:ext cx="7632700" cy="476921"/>
            </a:xfrm>
            <a:prstGeom prst="rect">
              <a:avLst/>
            </a:prstGeom>
          </p:spPr>
        </p:pic>
        <p:sp>
          <p:nvSpPr>
            <p:cNvPr id="11" name="TextBox 10">
              <a:extLst>
                <a:ext uri="{FF2B5EF4-FFF2-40B4-BE49-F238E27FC236}">
                  <a16:creationId xmlns:a16="http://schemas.microsoft.com/office/drawing/2014/main" id="{810E3005-BD28-5CAF-A3AD-970951A32DD0}"/>
                </a:ext>
              </a:extLst>
            </p:cNvPr>
            <p:cNvSpPr txBox="1"/>
            <p:nvPr/>
          </p:nvSpPr>
          <p:spPr>
            <a:xfrm>
              <a:off x="3457818" y="5790046"/>
              <a:ext cx="7632701" cy="646331"/>
            </a:xfrm>
            <a:prstGeom prst="rect">
              <a:avLst/>
            </a:prstGeom>
            <a:noFill/>
          </p:spPr>
          <p:txBody>
            <a:bodyPr wrap="square">
              <a:spAutoFit/>
            </a:bodyPr>
            <a:lstStyle/>
            <a:p>
              <a:pPr algn="r"/>
              <a:r>
                <a:rPr lang="en-US" dirty="0">
                  <a:solidFill>
                    <a:srgbClr val="0070C0"/>
                  </a:solidFill>
                </a:rPr>
                <a:t>How the randomness e is computed in IRTF draft (Section 3.6.1.)</a:t>
              </a:r>
              <a:br>
                <a:rPr lang="en-US" dirty="0">
                  <a:solidFill>
                    <a:srgbClr val="0070C0"/>
                  </a:solidFill>
                </a:rPr>
              </a:br>
              <a:r>
                <a:rPr lang="en-US" dirty="0">
                  <a:solidFill>
                    <a:srgbClr val="0070C0"/>
                  </a:solidFill>
                </a:rPr>
                <a:t>https://</a:t>
              </a:r>
              <a:r>
                <a:rPr lang="en-US" dirty="0" err="1">
                  <a:solidFill>
                    <a:srgbClr val="0070C0"/>
                  </a:solidFill>
                </a:rPr>
                <a:t>www.ietf.org</a:t>
              </a:r>
              <a:r>
                <a:rPr lang="en-US" dirty="0">
                  <a:solidFill>
                    <a:srgbClr val="0070C0"/>
                  </a:solidFill>
                </a:rPr>
                <a:t>/archive/id/draft-irtf-cfrg-bbs-signatures-09.html </a:t>
              </a:r>
            </a:p>
          </p:txBody>
        </p:sp>
      </p:grpSp>
      <p:sp>
        <p:nvSpPr>
          <p:cNvPr id="16" name="Slide Number Placeholder 15">
            <a:extLst>
              <a:ext uri="{FF2B5EF4-FFF2-40B4-BE49-F238E27FC236}">
                <a16:creationId xmlns:a16="http://schemas.microsoft.com/office/drawing/2014/main" id="{12778017-A0FE-E0EF-5B11-45DF8CF615C5}"/>
              </a:ext>
            </a:extLst>
          </p:cNvPr>
          <p:cNvSpPr>
            <a:spLocks noGrp="1"/>
          </p:cNvSpPr>
          <p:nvPr>
            <p:ph type="sldNum" sz="quarter" idx="12"/>
          </p:nvPr>
        </p:nvSpPr>
        <p:spPr/>
        <p:txBody>
          <a:bodyPr/>
          <a:lstStyle/>
          <a:p>
            <a:fld id="{55D15609-A41A-3E41-B06F-A203A646914D}" type="slidenum">
              <a:rPr lang="en-US" smtClean="0"/>
              <a:t>9</a:t>
            </a:fld>
            <a:endParaRPr lang="en-US" dirty="0"/>
          </a:p>
        </p:txBody>
      </p:sp>
    </p:spTree>
    <p:extLst>
      <p:ext uri="{BB962C8B-B14F-4D97-AF65-F5344CB8AC3E}">
        <p14:creationId xmlns:p14="http://schemas.microsoft.com/office/powerpoint/2010/main" val="67075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2706</TotalTime>
  <Words>3128</Words>
  <Application>Microsoft Macintosh PowerPoint</Application>
  <PresentationFormat>Widescreen</PresentationFormat>
  <Paragraphs>307</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Cambria Math</vt:lpstr>
      <vt:lpstr>Candara</vt:lpstr>
      <vt:lpstr>Wingdings</vt:lpstr>
      <vt:lpstr>Office Theme</vt:lpstr>
      <vt:lpstr>On the Concrete Security of  BBS and BBS+ Signatures</vt:lpstr>
      <vt:lpstr>Motivation: Standardization</vt:lpstr>
      <vt:lpstr>Motivation: EUDI</vt:lpstr>
      <vt:lpstr>BBS Signatures</vt:lpstr>
      <vt:lpstr>Why BBS?</vt:lpstr>
      <vt:lpstr>PowerPoint Presentation</vt:lpstr>
      <vt:lpstr>History of BBS Signatures</vt:lpstr>
      <vt:lpstr>Concrete Security from Proofs</vt:lpstr>
      <vt:lpstr>What about attacks?</vt:lpstr>
      <vt:lpstr>Summary of BBS Concrete Security (so far)</vt:lpstr>
      <vt:lpstr>This work</vt:lpstr>
      <vt:lpstr>Our Results: Concrete Attacks</vt:lpstr>
      <vt:lpstr>Starting Point: Jao and Yoshida attack [JY’09]</vt:lpstr>
      <vt:lpstr>Jao and Yoshida attack on BBS [JY’09]</vt:lpstr>
      <vt:lpstr>Our Approach: Attempt to apply [JY’09] idea</vt:lpstr>
      <vt:lpstr>Our Key Observation</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29</cp:revision>
  <dcterms:created xsi:type="dcterms:W3CDTF">2025-11-22T00:33:17Z</dcterms:created>
  <dcterms:modified xsi:type="dcterms:W3CDTF">2025-12-08T01:23:23Z</dcterms:modified>
</cp:coreProperties>
</file>